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8" r:id="rId1"/>
    <p:sldMasterId id="2147483697" r:id="rId2"/>
    <p:sldMasterId id="2147483706" r:id="rId3"/>
  </p:sldMasterIdLst>
  <p:notesMasterIdLst>
    <p:notesMasterId r:id="rId28"/>
  </p:notesMasterIdLst>
  <p:handoutMasterIdLst>
    <p:handoutMasterId r:id="rId29"/>
  </p:handoutMasterIdLst>
  <p:sldIdLst>
    <p:sldId id="265" r:id="rId4"/>
    <p:sldId id="856" r:id="rId5"/>
    <p:sldId id="1415" r:id="rId6"/>
    <p:sldId id="1180" r:id="rId7"/>
    <p:sldId id="1176" r:id="rId8"/>
    <p:sldId id="1177" r:id="rId9"/>
    <p:sldId id="1021" r:id="rId10"/>
    <p:sldId id="1179" r:id="rId11"/>
    <p:sldId id="298" r:id="rId12"/>
    <p:sldId id="299" r:id="rId13"/>
    <p:sldId id="300" r:id="rId14"/>
    <p:sldId id="301" r:id="rId15"/>
    <p:sldId id="290" r:id="rId16"/>
    <p:sldId id="302" r:id="rId17"/>
    <p:sldId id="305" r:id="rId18"/>
    <p:sldId id="1405" r:id="rId19"/>
    <p:sldId id="1407" r:id="rId20"/>
    <p:sldId id="1419" r:id="rId21"/>
    <p:sldId id="1420" r:id="rId22"/>
    <p:sldId id="1423" r:id="rId23"/>
    <p:sldId id="1424" r:id="rId24"/>
    <p:sldId id="1421" r:id="rId25"/>
    <p:sldId id="1418" r:id="rId26"/>
    <p:sldId id="1414"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29E8724-F509-D545-8095-DFA208247A11}">
          <p14:sldIdLst>
            <p14:sldId id="265"/>
            <p14:sldId id="856"/>
            <p14:sldId id="1415"/>
            <p14:sldId id="1180"/>
            <p14:sldId id="1176"/>
            <p14:sldId id="1177"/>
            <p14:sldId id="1021"/>
            <p14:sldId id="1179"/>
            <p14:sldId id="298"/>
            <p14:sldId id="299"/>
            <p14:sldId id="300"/>
            <p14:sldId id="301"/>
            <p14:sldId id="290"/>
            <p14:sldId id="302"/>
            <p14:sldId id="305"/>
            <p14:sldId id="1405"/>
            <p14:sldId id="1407"/>
            <p14:sldId id="1419"/>
            <p14:sldId id="1420"/>
            <p14:sldId id="1423"/>
            <p14:sldId id="1424"/>
            <p14:sldId id="1421"/>
            <p14:sldId id="1418"/>
            <p14:sldId id="1414"/>
          </p14:sldIdLst>
        </p14:section>
        <p14:section name="Blank Slides" id="{020AA6FE-0A0E-DD4C-9861-801845F21A34}">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E1F03"/>
    <a:srgbClr val="005B7D"/>
    <a:srgbClr val="D9D9D9"/>
    <a:srgbClr val="F2F2F2"/>
    <a:srgbClr val="7F7F7F"/>
    <a:srgbClr val="79797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1BAB31A-A3F9-2F4B-834B-C1DD63310AB7}" v="17" dt="2019-04-30T12:55:13.266"/>
    <p1510:client id="{A914DAB7-85DE-470E-ADE2-36F54924E594}" v="514" dt="2019-04-30T14:01:46.72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719" autoAdjust="0"/>
    <p:restoredTop sz="66223"/>
  </p:normalViewPr>
  <p:slideViewPr>
    <p:cSldViewPr snapToGrid="0" snapToObjects="1">
      <p:cViewPr varScale="1">
        <p:scale>
          <a:sx n="76" d="100"/>
          <a:sy n="76" d="100"/>
        </p:scale>
        <p:origin x="1506" y="78"/>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64" d="100"/>
          <a:sy n="64" d="100"/>
        </p:scale>
        <p:origin x="3115" y="77"/>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 Type="http://schemas.openxmlformats.org/officeDocument/2006/relationships/slideMaster" Target="slideMasters/slideMaster3.xml"/><Relationship Id="rId21" Type="http://schemas.openxmlformats.org/officeDocument/2006/relationships/slide" Target="slides/slide18.xml"/><Relationship Id="rId34" Type="http://schemas.microsoft.com/office/2015/10/relationships/revisionInfo" Target="revisionInfo.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notesMaster" Target="notesMasters/notesMaster1.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presProps" Target="presProps.xml"/><Relationship Id="rId8"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accent6_1">
  <dgm:title val=""/>
  <dgm:desc val=""/>
  <dgm:catLst>
    <dgm:cat type="accent6" pri="11100"/>
  </dgm:catLst>
  <dgm:styleLbl name="node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6">
        <a:shade val="80000"/>
      </a:schemeClr>
    </dgm:linClrLst>
    <dgm:effectClrLst/>
    <dgm:txLinClrLst/>
    <dgm:txFillClrLst/>
    <dgm:txEffectClrLst/>
  </dgm:styleLbl>
  <dgm:styleLbl name="node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f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align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b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dgm:txEffectClrLst/>
  </dgm:styleLbl>
  <dgm:styleLbl name="parChTrans2D2">
    <dgm:fillClrLst meth="repeat">
      <a:schemeClr val="accent6"/>
    </dgm:fillClrLst>
    <dgm:linClrLst meth="repeat">
      <a:schemeClr val="accent6"/>
    </dgm:linClrLst>
    <dgm:effectClrLst/>
    <dgm:txLinClrLst/>
    <dgm:txFillClrLst/>
    <dgm:txEffectClrLst/>
  </dgm:styleLbl>
  <dgm:styleLbl name="parChTrans2D3">
    <dgm:fillClrLst meth="repeat">
      <a:schemeClr val="accent6"/>
    </dgm:fillClrLst>
    <dgm:linClrLst meth="repeat">
      <a:schemeClr val="accent6"/>
    </dgm:linClrLst>
    <dgm:effectClrLst/>
    <dgm:txLinClrLst/>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con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align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trAlignAcc1">
    <dgm:fillClrLst meth="repeat">
      <a:schemeClr val="accent6">
        <a:alpha val="40000"/>
        <a:tint val="40000"/>
      </a:schemeClr>
    </dgm:fillClrLst>
    <dgm:linClrLst meth="repeat">
      <a:schemeClr val="accent6"/>
    </dgm:linClrLst>
    <dgm:effectClrLst/>
    <dgm:txLinClrLst/>
    <dgm:txFillClrLst meth="repeat">
      <a:schemeClr val="dk1"/>
    </dgm:txFillClrLst>
    <dgm:txEffectClrLst/>
  </dgm:styleLbl>
  <dgm:styleLbl name="b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fgAcc0">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2">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3">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4">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38C4887-96D2-D34C-899D-031EB559C841}" type="doc">
      <dgm:prSet loTypeId="urn:microsoft.com/office/officeart/2005/8/layout/cycle5" loCatId="" qsTypeId="urn:microsoft.com/office/officeart/2005/8/quickstyle/simple5" qsCatId="simple" csTypeId="urn:microsoft.com/office/officeart/2005/8/colors/accent6_1" csCatId="accent6" phldr="1"/>
      <dgm:spPr/>
      <dgm:t>
        <a:bodyPr/>
        <a:lstStyle/>
        <a:p>
          <a:endParaRPr lang="en-US"/>
        </a:p>
      </dgm:t>
    </dgm:pt>
    <dgm:pt modelId="{F592A9C5-1186-1445-A9CA-8402E41DD747}">
      <dgm:prSet phldrT="[Text]" custT="1"/>
      <dgm:spPr/>
      <dgm:t>
        <a:bodyPr/>
        <a:lstStyle/>
        <a:p>
          <a:r>
            <a:rPr lang="en-US" sz="1600" dirty="0"/>
            <a:t>Identify Objectives</a:t>
          </a:r>
        </a:p>
      </dgm:t>
    </dgm:pt>
    <dgm:pt modelId="{0215E3CC-F04D-F64A-9509-4A901477D737}" type="parTrans" cxnId="{CCFBD4D3-A076-1449-BDA7-425D0039FB3A}">
      <dgm:prSet/>
      <dgm:spPr/>
      <dgm:t>
        <a:bodyPr/>
        <a:lstStyle/>
        <a:p>
          <a:endParaRPr lang="en-US"/>
        </a:p>
      </dgm:t>
    </dgm:pt>
    <dgm:pt modelId="{EA1A5BA1-EA17-A343-977E-855F04B93E59}" type="sibTrans" cxnId="{CCFBD4D3-A076-1449-BDA7-425D0039FB3A}">
      <dgm:prSet/>
      <dgm:spPr/>
      <dgm:t>
        <a:bodyPr/>
        <a:lstStyle/>
        <a:p>
          <a:endParaRPr lang="en-US"/>
        </a:p>
      </dgm:t>
    </dgm:pt>
    <dgm:pt modelId="{D2BB701B-2538-9549-999F-AEF6A02E96BB}">
      <dgm:prSet phldrT="[Text]" custT="1"/>
      <dgm:spPr/>
      <dgm:t>
        <a:bodyPr/>
        <a:lstStyle/>
        <a:p>
          <a:r>
            <a:rPr lang="en-US" sz="1600" dirty="0"/>
            <a:t>Execute</a:t>
          </a:r>
        </a:p>
      </dgm:t>
    </dgm:pt>
    <dgm:pt modelId="{2B397162-02FA-5F42-A1B7-FA26B9B303E6}" type="parTrans" cxnId="{822D927C-1D74-5441-935B-8CD1B1867B0A}">
      <dgm:prSet/>
      <dgm:spPr/>
      <dgm:t>
        <a:bodyPr/>
        <a:lstStyle/>
        <a:p>
          <a:endParaRPr lang="en-US"/>
        </a:p>
      </dgm:t>
    </dgm:pt>
    <dgm:pt modelId="{7E620966-E729-6E49-AE4E-192E42FD9056}" type="sibTrans" cxnId="{822D927C-1D74-5441-935B-8CD1B1867B0A}">
      <dgm:prSet/>
      <dgm:spPr/>
      <dgm:t>
        <a:bodyPr/>
        <a:lstStyle/>
        <a:p>
          <a:endParaRPr lang="en-US"/>
        </a:p>
      </dgm:t>
    </dgm:pt>
    <dgm:pt modelId="{101ADDAD-0989-FC4E-906A-6E92BFB7D941}">
      <dgm:prSet phldrT="[Text]" custT="1"/>
      <dgm:spPr/>
      <dgm:t>
        <a:bodyPr/>
        <a:lstStyle/>
        <a:p>
          <a:r>
            <a:rPr lang="en-US" sz="1600" dirty="0"/>
            <a:t>Attack &amp; Hunting Storyboards</a:t>
          </a:r>
        </a:p>
      </dgm:t>
    </dgm:pt>
    <dgm:pt modelId="{EEB9B3EF-86C4-C745-93FF-0869E57265B7}" type="parTrans" cxnId="{49CE4D02-6C11-BB4B-8A37-4E4D98CBABA9}">
      <dgm:prSet/>
      <dgm:spPr/>
      <dgm:t>
        <a:bodyPr/>
        <a:lstStyle/>
        <a:p>
          <a:endParaRPr lang="en-US"/>
        </a:p>
      </dgm:t>
    </dgm:pt>
    <dgm:pt modelId="{50F62A61-F3C9-4449-8C98-89A486AE049A}" type="sibTrans" cxnId="{49CE4D02-6C11-BB4B-8A37-4E4D98CBABA9}">
      <dgm:prSet/>
      <dgm:spPr/>
      <dgm:t>
        <a:bodyPr/>
        <a:lstStyle/>
        <a:p>
          <a:endParaRPr lang="en-US"/>
        </a:p>
      </dgm:t>
    </dgm:pt>
    <dgm:pt modelId="{0003BB34-1FC3-FF48-B41D-8E0EF9A4CBE1}">
      <dgm:prSet phldrT="[Text]" custT="1"/>
      <dgm:spPr/>
      <dgm:t>
        <a:bodyPr/>
        <a:lstStyle/>
        <a:p>
          <a:r>
            <a:rPr lang="en-US" sz="1600" dirty="0"/>
            <a:t>Review &amp; Measure</a:t>
          </a:r>
        </a:p>
      </dgm:t>
    </dgm:pt>
    <dgm:pt modelId="{113D726B-82D7-524F-81F3-F64632AB669C}" type="sibTrans" cxnId="{7D01A957-C524-DD4E-BEA9-946786B8E46B}">
      <dgm:prSet/>
      <dgm:spPr/>
      <dgm:t>
        <a:bodyPr/>
        <a:lstStyle/>
        <a:p>
          <a:endParaRPr lang="en-US"/>
        </a:p>
      </dgm:t>
    </dgm:pt>
    <dgm:pt modelId="{61C97DDD-6100-EC48-B8E5-66C647175121}" type="parTrans" cxnId="{7D01A957-C524-DD4E-BEA9-946786B8E46B}">
      <dgm:prSet/>
      <dgm:spPr/>
      <dgm:t>
        <a:bodyPr/>
        <a:lstStyle/>
        <a:p>
          <a:endParaRPr lang="en-US"/>
        </a:p>
      </dgm:t>
    </dgm:pt>
    <dgm:pt modelId="{EF1B793B-64F8-6145-9F16-4EFD9FA1D7B5}">
      <dgm:prSet phldrT="[Text]" custT="1"/>
      <dgm:spPr/>
      <dgm:t>
        <a:bodyPr/>
        <a:lstStyle/>
        <a:p>
          <a:r>
            <a:rPr lang="en-US" sz="1600" dirty="0"/>
            <a:t>Update &amp; Mitigate</a:t>
          </a:r>
        </a:p>
      </dgm:t>
    </dgm:pt>
    <dgm:pt modelId="{B2CE0E86-9FEF-7D42-8E51-DFB084B7F191}" type="sibTrans" cxnId="{A5A83E22-AA29-624A-BFA4-332EA59A2064}">
      <dgm:prSet/>
      <dgm:spPr/>
      <dgm:t>
        <a:bodyPr/>
        <a:lstStyle/>
        <a:p>
          <a:endParaRPr lang="en-US"/>
        </a:p>
      </dgm:t>
    </dgm:pt>
    <dgm:pt modelId="{3EFBF730-51EC-654D-A56B-614B9739B5A4}" type="parTrans" cxnId="{A5A83E22-AA29-624A-BFA4-332EA59A2064}">
      <dgm:prSet/>
      <dgm:spPr/>
      <dgm:t>
        <a:bodyPr/>
        <a:lstStyle/>
        <a:p>
          <a:endParaRPr lang="en-US"/>
        </a:p>
      </dgm:t>
    </dgm:pt>
    <dgm:pt modelId="{FCE87599-7218-BF40-A6B4-EA3DD4286F06}" type="pres">
      <dgm:prSet presAssocID="{738C4887-96D2-D34C-899D-031EB559C841}" presName="cycle" presStyleCnt="0">
        <dgm:presLayoutVars>
          <dgm:dir/>
          <dgm:resizeHandles val="exact"/>
        </dgm:presLayoutVars>
      </dgm:prSet>
      <dgm:spPr/>
    </dgm:pt>
    <dgm:pt modelId="{5D6455E4-0F43-3B49-BD08-2C6866D35A46}" type="pres">
      <dgm:prSet presAssocID="{F592A9C5-1186-1445-A9CA-8402E41DD747}" presName="node" presStyleLbl="node1" presStyleIdx="0" presStyleCnt="5">
        <dgm:presLayoutVars>
          <dgm:bulletEnabled val="1"/>
        </dgm:presLayoutVars>
      </dgm:prSet>
      <dgm:spPr/>
    </dgm:pt>
    <dgm:pt modelId="{B08C27D6-7307-3649-911F-7242236F16FD}" type="pres">
      <dgm:prSet presAssocID="{F592A9C5-1186-1445-A9CA-8402E41DD747}" presName="spNode" presStyleCnt="0"/>
      <dgm:spPr/>
    </dgm:pt>
    <dgm:pt modelId="{1A094CA3-C521-D74B-AE26-50C4EF3CD47F}" type="pres">
      <dgm:prSet presAssocID="{EA1A5BA1-EA17-A343-977E-855F04B93E59}" presName="sibTrans" presStyleLbl="sibTrans1D1" presStyleIdx="0" presStyleCnt="5"/>
      <dgm:spPr/>
    </dgm:pt>
    <dgm:pt modelId="{039EA487-BF5C-FE47-89F9-DB76DFD50785}" type="pres">
      <dgm:prSet presAssocID="{101ADDAD-0989-FC4E-906A-6E92BFB7D941}" presName="node" presStyleLbl="node1" presStyleIdx="1" presStyleCnt="5" custScaleX="119614" custScaleY="103937">
        <dgm:presLayoutVars>
          <dgm:bulletEnabled val="1"/>
        </dgm:presLayoutVars>
      </dgm:prSet>
      <dgm:spPr/>
    </dgm:pt>
    <dgm:pt modelId="{50022B1D-5011-8941-8093-0F7CFC82E33A}" type="pres">
      <dgm:prSet presAssocID="{101ADDAD-0989-FC4E-906A-6E92BFB7D941}" presName="spNode" presStyleCnt="0"/>
      <dgm:spPr/>
    </dgm:pt>
    <dgm:pt modelId="{65F2F925-11ED-4A4B-ACF3-ADE26CB4AB82}" type="pres">
      <dgm:prSet presAssocID="{50F62A61-F3C9-4449-8C98-89A486AE049A}" presName="sibTrans" presStyleLbl="sibTrans1D1" presStyleIdx="1" presStyleCnt="5"/>
      <dgm:spPr/>
    </dgm:pt>
    <dgm:pt modelId="{5ADFE8A8-B459-A741-A324-0A59ABF8506D}" type="pres">
      <dgm:prSet presAssocID="{D2BB701B-2538-9549-999F-AEF6A02E96BB}" presName="node" presStyleLbl="node1" presStyleIdx="2" presStyleCnt="5">
        <dgm:presLayoutVars>
          <dgm:bulletEnabled val="1"/>
        </dgm:presLayoutVars>
      </dgm:prSet>
      <dgm:spPr/>
    </dgm:pt>
    <dgm:pt modelId="{5A67CAE9-E4C6-084F-B0CE-84870CA8991F}" type="pres">
      <dgm:prSet presAssocID="{D2BB701B-2538-9549-999F-AEF6A02E96BB}" presName="spNode" presStyleCnt="0"/>
      <dgm:spPr/>
    </dgm:pt>
    <dgm:pt modelId="{0F05B2A3-B91D-9F45-B779-5E8D268EDBA9}" type="pres">
      <dgm:prSet presAssocID="{7E620966-E729-6E49-AE4E-192E42FD9056}" presName="sibTrans" presStyleLbl="sibTrans1D1" presStyleIdx="2" presStyleCnt="5"/>
      <dgm:spPr/>
    </dgm:pt>
    <dgm:pt modelId="{F42ACA2C-21B5-CD4E-915C-225D3B19F1DB}" type="pres">
      <dgm:prSet presAssocID="{0003BB34-1FC3-FF48-B41D-8E0EF9A4CBE1}" presName="node" presStyleLbl="node1" presStyleIdx="3" presStyleCnt="5">
        <dgm:presLayoutVars>
          <dgm:bulletEnabled val="1"/>
        </dgm:presLayoutVars>
      </dgm:prSet>
      <dgm:spPr/>
    </dgm:pt>
    <dgm:pt modelId="{927FCE91-5307-F947-AC7C-A07B4090B508}" type="pres">
      <dgm:prSet presAssocID="{0003BB34-1FC3-FF48-B41D-8E0EF9A4CBE1}" presName="spNode" presStyleCnt="0"/>
      <dgm:spPr/>
    </dgm:pt>
    <dgm:pt modelId="{91BA28FC-A869-0540-881D-9CC187FB9DE8}" type="pres">
      <dgm:prSet presAssocID="{113D726B-82D7-524F-81F3-F64632AB669C}" presName="sibTrans" presStyleLbl="sibTrans1D1" presStyleIdx="3" presStyleCnt="5"/>
      <dgm:spPr/>
    </dgm:pt>
    <dgm:pt modelId="{47B8A60F-9F0A-6643-85B0-F8B1018792CE}" type="pres">
      <dgm:prSet presAssocID="{EF1B793B-64F8-6145-9F16-4EFD9FA1D7B5}" presName="node" presStyleLbl="node1" presStyleIdx="4" presStyleCnt="5">
        <dgm:presLayoutVars>
          <dgm:bulletEnabled val="1"/>
        </dgm:presLayoutVars>
      </dgm:prSet>
      <dgm:spPr/>
    </dgm:pt>
    <dgm:pt modelId="{F6A5FD3C-DAE3-9F44-8B55-318E5D95338F}" type="pres">
      <dgm:prSet presAssocID="{EF1B793B-64F8-6145-9F16-4EFD9FA1D7B5}" presName="spNode" presStyleCnt="0"/>
      <dgm:spPr/>
    </dgm:pt>
    <dgm:pt modelId="{FD8413F0-1AED-0E44-A717-1BF9E6CE57BB}" type="pres">
      <dgm:prSet presAssocID="{B2CE0E86-9FEF-7D42-8E51-DFB084B7F191}" presName="sibTrans" presStyleLbl="sibTrans1D1" presStyleIdx="4" presStyleCnt="5"/>
      <dgm:spPr/>
    </dgm:pt>
  </dgm:ptLst>
  <dgm:cxnLst>
    <dgm:cxn modelId="{49CE4D02-6C11-BB4B-8A37-4E4D98CBABA9}" srcId="{738C4887-96D2-D34C-899D-031EB559C841}" destId="{101ADDAD-0989-FC4E-906A-6E92BFB7D941}" srcOrd="1" destOrd="0" parTransId="{EEB9B3EF-86C4-C745-93FF-0869E57265B7}" sibTransId="{50F62A61-F3C9-4449-8C98-89A486AE049A}"/>
    <dgm:cxn modelId="{A5A83E22-AA29-624A-BFA4-332EA59A2064}" srcId="{738C4887-96D2-D34C-899D-031EB559C841}" destId="{EF1B793B-64F8-6145-9F16-4EFD9FA1D7B5}" srcOrd="4" destOrd="0" parTransId="{3EFBF730-51EC-654D-A56B-614B9739B5A4}" sibTransId="{B2CE0E86-9FEF-7D42-8E51-DFB084B7F191}"/>
    <dgm:cxn modelId="{180B4428-AD5D-734F-AE22-573746A387DA}" type="presOf" srcId="{738C4887-96D2-D34C-899D-031EB559C841}" destId="{FCE87599-7218-BF40-A6B4-EA3DD4286F06}" srcOrd="0" destOrd="0" presId="urn:microsoft.com/office/officeart/2005/8/layout/cycle5"/>
    <dgm:cxn modelId="{0311D32A-F028-9447-A054-0935655BF686}" type="presOf" srcId="{50F62A61-F3C9-4449-8C98-89A486AE049A}" destId="{65F2F925-11ED-4A4B-ACF3-ADE26CB4AB82}" srcOrd="0" destOrd="0" presId="urn:microsoft.com/office/officeart/2005/8/layout/cycle5"/>
    <dgm:cxn modelId="{9F777B3E-A644-0E45-B5C9-B0C3F3F7A2D0}" type="presOf" srcId="{113D726B-82D7-524F-81F3-F64632AB669C}" destId="{91BA28FC-A869-0540-881D-9CC187FB9DE8}" srcOrd="0" destOrd="0" presId="urn:microsoft.com/office/officeart/2005/8/layout/cycle5"/>
    <dgm:cxn modelId="{F8E9734B-4A84-0F4D-9875-23EC9B2474DC}" type="presOf" srcId="{F592A9C5-1186-1445-A9CA-8402E41DD747}" destId="{5D6455E4-0F43-3B49-BD08-2C6866D35A46}" srcOrd="0" destOrd="0" presId="urn:microsoft.com/office/officeart/2005/8/layout/cycle5"/>
    <dgm:cxn modelId="{7D01A957-C524-DD4E-BEA9-946786B8E46B}" srcId="{738C4887-96D2-D34C-899D-031EB559C841}" destId="{0003BB34-1FC3-FF48-B41D-8E0EF9A4CBE1}" srcOrd="3" destOrd="0" parTransId="{61C97DDD-6100-EC48-B8E5-66C647175121}" sibTransId="{113D726B-82D7-524F-81F3-F64632AB669C}"/>
    <dgm:cxn modelId="{8991AB77-0CFD-5D4F-9E16-256A6BC1C0A6}" type="presOf" srcId="{0003BB34-1FC3-FF48-B41D-8E0EF9A4CBE1}" destId="{F42ACA2C-21B5-CD4E-915C-225D3B19F1DB}" srcOrd="0" destOrd="0" presId="urn:microsoft.com/office/officeart/2005/8/layout/cycle5"/>
    <dgm:cxn modelId="{822D927C-1D74-5441-935B-8CD1B1867B0A}" srcId="{738C4887-96D2-D34C-899D-031EB559C841}" destId="{D2BB701B-2538-9549-999F-AEF6A02E96BB}" srcOrd="2" destOrd="0" parTransId="{2B397162-02FA-5F42-A1B7-FA26B9B303E6}" sibTransId="{7E620966-E729-6E49-AE4E-192E42FD9056}"/>
    <dgm:cxn modelId="{94378288-BF50-F24E-B04C-2F8917982BFE}" type="presOf" srcId="{101ADDAD-0989-FC4E-906A-6E92BFB7D941}" destId="{039EA487-BF5C-FE47-89F9-DB76DFD50785}" srcOrd="0" destOrd="0" presId="urn:microsoft.com/office/officeart/2005/8/layout/cycle5"/>
    <dgm:cxn modelId="{9982109E-9341-8D4A-8017-316A7564589A}" type="presOf" srcId="{EA1A5BA1-EA17-A343-977E-855F04B93E59}" destId="{1A094CA3-C521-D74B-AE26-50C4EF3CD47F}" srcOrd="0" destOrd="0" presId="urn:microsoft.com/office/officeart/2005/8/layout/cycle5"/>
    <dgm:cxn modelId="{867A2CAA-2474-7941-934E-B00F08F823AC}" type="presOf" srcId="{B2CE0E86-9FEF-7D42-8E51-DFB084B7F191}" destId="{FD8413F0-1AED-0E44-A717-1BF9E6CE57BB}" srcOrd="0" destOrd="0" presId="urn:microsoft.com/office/officeart/2005/8/layout/cycle5"/>
    <dgm:cxn modelId="{6804E5C7-C4E7-2649-A474-E6F6ED43C13B}" type="presOf" srcId="{D2BB701B-2538-9549-999F-AEF6A02E96BB}" destId="{5ADFE8A8-B459-A741-A324-0A59ABF8506D}" srcOrd="0" destOrd="0" presId="urn:microsoft.com/office/officeart/2005/8/layout/cycle5"/>
    <dgm:cxn modelId="{CCFBD4D3-A076-1449-BDA7-425D0039FB3A}" srcId="{738C4887-96D2-D34C-899D-031EB559C841}" destId="{F592A9C5-1186-1445-A9CA-8402E41DD747}" srcOrd="0" destOrd="0" parTransId="{0215E3CC-F04D-F64A-9509-4A901477D737}" sibTransId="{EA1A5BA1-EA17-A343-977E-855F04B93E59}"/>
    <dgm:cxn modelId="{D673F7E8-16EC-4F4D-AA08-F5E368E297E4}" type="presOf" srcId="{7E620966-E729-6E49-AE4E-192E42FD9056}" destId="{0F05B2A3-B91D-9F45-B779-5E8D268EDBA9}" srcOrd="0" destOrd="0" presId="urn:microsoft.com/office/officeart/2005/8/layout/cycle5"/>
    <dgm:cxn modelId="{B9ADCFF4-CF60-CA4F-A2DC-5FE759975176}" type="presOf" srcId="{EF1B793B-64F8-6145-9F16-4EFD9FA1D7B5}" destId="{47B8A60F-9F0A-6643-85B0-F8B1018792CE}" srcOrd="0" destOrd="0" presId="urn:microsoft.com/office/officeart/2005/8/layout/cycle5"/>
    <dgm:cxn modelId="{2F99E827-97A6-BE48-92CC-2A122A139428}" type="presParOf" srcId="{FCE87599-7218-BF40-A6B4-EA3DD4286F06}" destId="{5D6455E4-0F43-3B49-BD08-2C6866D35A46}" srcOrd="0" destOrd="0" presId="urn:microsoft.com/office/officeart/2005/8/layout/cycle5"/>
    <dgm:cxn modelId="{E3B34940-B8D7-AD46-89C3-BFFF7675A010}" type="presParOf" srcId="{FCE87599-7218-BF40-A6B4-EA3DD4286F06}" destId="{B08C27D6-7307-3649-911F-7242236F16FD}" srcOrd="1" destOrd="0" presId="urn:microsoft.com/office/officeart/2005/8/layout/cycle5"/>
    <dgm:cxn modelId="{C1C28A1B-F09D-3846-B792-4F8804652383}" type="presParOf" srcId="{FCE87599-7218-BF40-A6B4-EA3DD4286F06}" destId="{1A094CA3-C521-D74B-AE26-50C4EF3CD47F}" srcOrd="2" destOrd="0" presId="urn:microsoft.com/office/officeart/2005/8/layout/cycle5"/>
    <dgm:cxn modelId="{7EDAAE4F-DC1B-6644-B1F9-83355380C3B7}" type="presParOf" srcId="{FCE87599-7218-BF40-A6B4-EA3DD4286F06}" destId="{039EA487-BF5C-FE47-89F9-DB76DFD50785}" srcOrd="3" destOrd="0" presId="urn:microsoft.com/office/officeart/2005/8/layout/cycle5"/>
    <dgm:cxn modelId="{80CA3826-FC76-CE47-98F7-8D78F7BD9B52}" type="presParOf" srcId="{FCE87599-7218-BF40-A6B4-EA3DD4286F06}" destId="{50022B1D-5011-8941-8093-0F7CFC82E33A}" srcOrd="4" destOrd="0" presId="urn:microsoft.com/office/officeart/2005/8/layout/cycle5"/>
    <dgm:cxn modelId="{6A048495-E39E-4F4E-A875-70E65A48E378}" type="presParOf" srcId="{FCE87599-7218-BF40-A6B4-EA3DD4286F06}" destId="{65F2F925-11ED-4A4B-ACF3-ADE26CB4AB82}" srcOrd="5" destOrd="0" presId="urn:microsoft.com/office/officeart/2005/8/layout/cycle5"/>
    <dgm:cxn modelId="{B825902F-E6B7-CC40-A4F8-C90C3C9E0C64}" type="presParOf" srcId="{FCE87599-7218-BF40-A6B4-EA3DD4286F06}" destId="{5ADFE8A8-B459-A741-A324-0A59ABF8506D}" srcOrd="6" destOrd="0" presId="urn:microsoft.com/office/officeart/2005/8/layout/cycle5"/>
    <dgm:cxn modelId="{1E993BAD-D4F5-BD40-BA51-ACF118621280}" type="presParOf" srcId="{FCE87599-7218-BF40-A6B4-EA3DD4286F06}" destId="{5A67CAE9-E4C6-084F-B0CE-84870CA8991F}" srcOrd="7" destOrd="0" presId="urn:microsoft.com/office/officeart/2005/8/layout/cycle5"/>
    <dgm:cxn modelId="{12C9F72A-569A-DB48-B280-D7341F57C0AC}" type="presParOf" srcId="{FCE87599-7218-BF40-A6B4-EA3DD4286F06}" destId="{0F05B2A3-B91D-9F45-B779-5E8D268EDBA9}" srcOrd="8" destOrd="0" presId="urn:microsoft.com/office/officeart/2005/8/layout/cycle5"/>
    <dgm:cxn modelId="{32039D93-34A6-D54B-8171-0C0D06F7394C}" type="presParOf" srcId="{FCE87599-7218-BF40-A6B4-EA3DD4286F06}" destId="{F42ACA2C-21B5-CD4E-915C-225D3B19F1DB}" srcOrd="9" destOrd="0" presId="urn:microsoft.com/office/officeart/2005/8/layout/cycle5"/>
    <dgm:cxn modelId="{14F3EC0C-DDEA-3B46-BD4F-AC181FDF9BA6}" type="presParOf" srcId="{FCE87599-7218-BF40-A6B4-EA3DD4286F06}" destId="{927FCE91-5307-F947-AC7C-A07B4090B508}" srcOrd="10" destOrd="0" presId="urn:microsoft.com/office/officeart/2005/8/layout/cycle5"/>
    <dgm:cxn modelId="{D48AE484-61B5-094F-8420-F320399F746A}" type="presParOf" srcId="{FCE87599-7218-BF40-A6B4-EA3DD4286F06}" destId="{91BA28FC-A869-0540-881D-9CC187FB9DE8}" srcOrd="11" destOrd="0" presId="urn:microsoft.com/office/officeart/2005/8/layout/cycle5"/>
    <dgm:cxn modelId="{7475B69E-BAE6-E943-9720-EE3C5BD41D3A}" type="presParOf" srcId="{FCE87599-7218-BF40-A6B4-EA3DD4286F06}" destId="{47B8A60F-9F0A-6643-85B0-F8B1018792CE}" srcOrd="12" destOrd="0" presId="urn:microsoft.com/office/officeart/2005/8/layout/cycle5"/>
    <dgm:cxn modelId="{6FBBACB4-F55D-3048-BAE7-BAC4ADFDE256}" type="presParOf" srcId="{FCE87599-7218-BF40-A6B4-EA3DD4286F06}" destId="{F6A5FD3C-DAE3-9F44-8B55-318E5D95338F}" srcOrd="13" destOrd="0" presId="urn:microsoft.com/office/officeart/2005/8/layout/cycle5"/>
    <dgm:cxn modelId="{9DD8C3C2-9E91-3643-B754-EB3FE5F38017}" type="presParOf" srcId="{FCE87599-7218-BF40-A6B4-EA3DD4286F06}" destId="{FD8413F0-1AED-0E44-A717-1BF9E6CE57BB}" srcOrd="14" destOrd="0" presId="urn:microsoft.com/office/officeart/2005/8/layout/cycle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D6455E4-0F43-3B49-BD08-2C6866D35A46}">
      <dsp:nvSpPr>
        <dsp:cNvPr id="0" name=""/>
        <dsp:cNvSpPr/>
      </dsp:nvSpPr>
      <dsp:spPr>
        <a:xfrm>
          <a:off x="1748708" y="2428"/>
          <a:ext cx="1208450" cy="785493"/>
        </a:xfrm>
        <a:prstGeom prst="round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Identify Objectives</a:t>
          </a:r>
        </a:p>
      </dsp:txBody>
      <dsp:txXfrm>
        <a:off x="1787053" y="40773"/>
        <a:ext cx="1131760" cy="708803"/>
      </dsp:txXfrm>
    </dsp:sp>
    <dsp:sp modelId="{1A094CA3-C521-D74B-AE26-50C4EF3CD47F}">
      <dsp:nvSpPr>
        <dsp:cNvPr id="0" name=""/>
        <dsp:cNvSpPr/>
      </dsp:nvSpPr>
      <dsp:spPr>
        <a:xfrm>
          <a:off x="782589" y="395174"/>
          <a:ext cx="3140688" cy="3140688"/>
        </a:xfrm>
        <a:custGeom>
          <a:avLst/>
          <a:gdLst/>
          <a:ahLst/>
          <a:cxnLst/>
          <a:rect l="0" t="0" r="0" b="0"/>
          <a:pathLst>
            <a:path>
              <a:moveTo>
                <a:pt x="2333572" y="197951"/>
              </a:moveTo>
              <a:arcTo wR="1570344" hR="1570344" stAng="17944784" swAng="1187521"/>
            </a:path>
          </a:pathLst>
        </a:custGeom>
        <a:noFill/>
        <a:ln w="6350" cap="flat" cmpd="sng" algn="ctr">
          <a:solidFill>
            <a:schemeClr val="accent6">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039EA487-BF5C-FE47-89F9-DB76DFD50785}">
      <dsp:nvSpPr>
        <dsp:cNvPr id="0" name=""/>
        <dsp:cNvSpPr/>
      </dsp:nvSpPr>
      <dsp:spPr>
        <a:xfrm>
          <a:off x="3123681" y="1072046"/>
          <a:ext cx="1445476" cy="816417"/>
        </a:xfrm>
        <a:prstGeom prst="round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Attack &amp; Hunting Storyboards</a:t>
          </a:r>
        </a:p>
      </dsp:txBody>
      <dsp:txXfrm>
        <a:off x="3163535" y="1111900"/>
        <a:ext cx="1365768" cy="736709"/>
      </dsp:txXfrm>
    </dsp:sp>
    <dsp:sp modelId="{65F2F925-11ED-4A4B-ACF3-ADE26CB4AB82}">
      <dsp:nvSpPr>
        <dsp:cNvPr id="0" name=""/>
        <dsp:cNvSpPr/>
      </dsp:nvSpPr>
      <dsp:spPr>
        <a:xfrm>
          <a:off x="782589" y="395174"/>
          <a:ext cx="3140688" cy="3140688"/>
        </a:xfrm>
        <a:custGeom>
          <a:avLst/>
          <a:gdLst/>
          <a:ahLst/>
          <a:cxnLst/>
          <a:rect l="0" t="0" r="0" b="0"/>
          <a:pathLst>
            <a:path>
              <a:moveTo>
                <a:pt x="3136017" y="1691375"/>
              </a:moveTo>
              <a:arcTo wR="1570344" hR="1570344" stAng="21865220" swAng="1339654"/>
            </a:path>
          </a:pathLst>
        </a:custGeom>
        <a:noFill/>
        <a:ln w="6350" cap="flat" cmpd="sng" algn="ctr">
          <a:solidFill>
            <a:schemeClr val="accent6">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5ADFE8A8-B459-A741-A324-0A59ABF8506D}">
      <dsp:nvSpPr>
        <dsp:cNvPr id="0" name=""/>
        <dsp:cNvSpPr/>
      </dsp:nvSpPr>
      <dsp:spPr>
        <a:xfrm>
          <a:off x="2671733" y="2843207"/>
          <a:ext cx="1208450" cy="785493"/>
        </a:xfrm>
        <a:prstGeom prst="round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Execute</a:t>
          </a:r>
        </a:p>
      </dsp:txBody>
      <dsp:txXfrm>
        <a:off x="2710078" y="2881552"/>
        <a:ext cx="1131760" cy="708803"/>
      </dsp:txXfrm>
    </dsp:sp>
    <dsp:sp modelId="{0F05B2A3-B91D-9F45-B779-5E8D268EDBA9}">
      <dsp:nvSpPr>
        <dsp:cNvPr id="0" name=""/>
        <dsp:cNvSpPr/>
      </dsp:nvSpPr>
      <dsp:spPr>
        <a:xfrm>
          <a:off x="782589" y="395174"/>
          <a:ext cx="3140688" cy="3140688"/>
        </a:xfrm>
        <a:custGeom>
          <a:avLst/>
          <a:gdLst/>
          <a:ahLst/>
          <a:cxnLst/>
          <a:rect l="0" t="0" r="0" b="0"/>
          <a:pathLst>
            <a:path>
              <a:moveTo>
                <a:pt x="1763366" y="3128780"/>
              </a:moveTo>
              <a:arcTo wR="1570344" hR="1570344" stAng="4976371" swAng="847257"/>
            </a:path>
          </a:pathLst>
        </a:custGeom>
        <a:noFill/>
        <a:ln w="6350" cap="flat" cmpd="sng" algn="ctr">
          <a:solidFill>
            <a:schemeClr val="accent6">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F42ACA2C-21B5-CD4E-915C-225D3B19F1DB}">
      <dsp:nvSpPr>
        <dsp:cNvPr id="0" name=""/>
        <dsp:cNvSpPr/>
      </dsp:nvSpPr>
      <dsp:spPr>
        <a:xfrm>
          <a:off x="825683" y="2843207"/>
          <a:ext cx="1208450" cy="785493"/>
        </a:xfrm>
        <a:prstGeom prst="round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Review &amp; Measure</a:t>
          </a:r>
        </a:p>
      </dsp:txBody>
      <dsp:txXfrm>
        <a:off x="864028" y="2881552"/>
        <a:ext cx="1131760" cy="708803"/>
      </dsp:txXfrm>
    </dsp:sp>
    <dsp:sp modelId="{91BA28FC-A869-0540-881D-9CC187FB9DE8}">
      <dsp:nvSpPr>
        <dsp:cNvPr id="0" name=""/>
        <dsp:cNvSpPr/>
      </dsp:nvSpPr>
      <dsp:spPr>
        <a:xfrm>
          <a:off x="782589" y="395174"/>
          <a:ext cx="3140688" cy="3140688"/>
        </a:xfrm>
        <a:custGeom>
          <a:avLst/>
          <a:gdLst/>
          <a:ahLst/>
          <a:cxnLst/>
          <a:rect l="0" t="0" r="0" b="0"/>
          <a:pathLst>
            <a:path>
              <a:moveTo>
                <a:pt x="166714" y="2274479"/>
              </a:moveTo>
              <a:arcTo wR="1570344" hR="1570344" stAng="9201554" swAng="1360697"/>
            </a:path>
          </a:pathLst>
        </a:custGeom>
        <a:noFill/>
        <a:ln w="6350" cap="flat" cmpd="sng" algn="ctr">
          <a:solidFill>
            <a:schemeClr val="accent6">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47B8A60F-9F0A-6643-85B0-F8B1018792CE}">
      <dsp:nvSpPr>
        <dsp:cNvPr id="0" name=""/>
        <dsp:cNvSpPr/>
      </dsp:nvSpPr>
      <dsp:spPr>
        <a:xfrm>
          <a:off x="255222" y="1087509"/>
          <a:ext cx="1208450" cy="785493"/>
        </a:xfrm>
        <a:prstGeom prst="round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Update &amp; Mitigate</a:t>
          </a:r>
        </a:p>
      </dsp:txBody>
      <dsp:txXfrm>
        <a:off x="293567" y="1125854"/>
        <a:ext cx="1131760" cy="708803"/>
      </dsp:txXfrm>
    </dsp:sp>
    <dsp:sp modelId="{FD8413F0-1AED-0E44-A717-1BF9E6CE57BB}">
      <dsp:nvSpPr>
        <dsp:cNvPr id="0" name=""/>
        <dsp:cNvSpPr/>
      </dsp:nvSpPr>
      <dsp:spPr>
        <a:xfrm>
          <a:off x="782589" y="395174"/>
          <a:ext cx="3140688" cy="3140688"/>
        </a:xfrm>
        <a:custGeom>
          <a:avLst/>
          <a:gdLst/>
          <a:ahLst/>
          <a:cxnLst/>
          <a:rect l="0" t="0" r="0" b="0"/>
          <a:pathLst>
            <a:path>
              <a:moveTo>
                <a:pt x="377599" y="548903"/>
              </a:moveTo>
              <a:arcTo wR="1570344" hR="1570344" stAng="13234562" swAng="1212794"/>
            </a:path>
          </a:pathLst>
        </a:custGeom>
        <a:noFill/>
        <a:ln w="6350" cap="flat" cmpd="sng" algn="ctr">
          <a:solidFill>
            <a:schemeClr val="accent6">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FDD25EA-1044-4C8E-ABCD-042A7A3EEEA1}" type="datetimeFigureOut">
              <a:rPr lang="en-US" smtClean="0"/>
              <a:t>4/30/2019</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12C7DA7-1865-43BA-AECF-6C292E7602A3}" type="slidenum">
              <a:rPr lang="en-US" smtClean="0"/>
              <a:t>‹#›</a:t>
            </a:fld>
            <a:endParaRPr lang="en-US"/>
          </a:p>
        </p:txBody>
      </p:sp>
    </p:spTree>
    <p:extLst>
      <p:ext uri="{BB962C8B-B14F-4D97-AF65-F5344CB8AC3E}">
        <p14:creationId xmlns:p14="http://schemas.microsoft.com/office/powerpoint/2010/main" val="3974604287"/>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267C5AB-608F-994A-9ECB-93768771779E}" type="datetimeFigureOut">
              <a:rPr lang="en-US" smtClean="0"/>
              <a:t>4/30/2019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AB0A442-6E14-2349-8616-8FA9C1F39A62}" type="slidenum">
              <a:rPr lang="en-US" smtClean="0"/>
              <a:t>‹#›</a:t>
            </a:fld>
            <a:endParaRPr lang="en-US"/>
          </a:p>
        </p:txBody>
      </p:sp>
    </p:spTree>
    <p:extLst>
      <p:ext uri="{BB962C8B-B14F-4D97-AF65-F5344CB8AC3E}">
        <p14:creationId xmlns:p14="http://schemas.microsoft.com/office/powerpoint/2010/main" val="951598999"/>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000" kern="1200">
        <a:solidFill>
          <a:schemeClr val="tx1"/>
        </a:solidFill>
        <a:latin typeface="Times New Roman" charset="0"/>
        <a:ea typeface="Times New Roman" charset="0"/>
        <a:cs typeface="Times New Roman" charset="0"/>
      </a:defRPr>
    </a:lvl1pPr>
    <a:lvl2pPr marL="457200" algn="l" defTabSz="914400" rtl="0" eaLnBrk="1" latinLnBrk="0" hangingPunct="1">
      <a:defRPr sz="1000" kern="1200">
        <a:solidFill>
          <a:schemeClr val="tx1"/>
        </a:solidFill>
        <a:latin typeface="Times New Roman" charset="0"/>
        <a:ea typeface="Times New Roman" charset="0"/>
        <a:cs typeface="Times New Roman" charset="0"/>
      </a:defRPr>
    </a:lvl2pPr>
    <a:lvl3pPr marL="914400" algn="l" defTabSz="914400" rtl="0" eaLnBrk="1" latinLnBrk="0" hangingPunct="1">
      <a:defRPr sz="1000" kern="1200">
        <a:solidFill>
          <a:schemeClr val="tx1"/>
        </a:solidFill>
        <a:latin typeface="Times New Roman" charset="0"/>
        <a:ea typeface="Times New Roman" charset="0"/>
        <a:cs typeface="Times New Roman" charset="0"/>
      </a:defRPr>
    </a:lvl3pPr>
    <a:lvl4pPr marL="1371600" algn="l" defTabSz="914400" rtl="0" eaLnBrk="1" latinLnBrk="0" hangingPunct="1">
      <a:defRPr sz="1000" kern="1200">
        <a:solidFill>
          <a:schemeClr val="tx1"/>
        </a:solidFill>
        <a:latin typeface="Times New Roman" charset="0"/>
        <a:ea typeface="Times New Roman" charset="0"/>
        <a:cs typeface="Times New Roman" charset="0"/>
      </a:defRPr>
    </a:lvl4pPr>
    <a:lvl5pPr marL="1828800" algn="l" defTabSz="914400" rtl="0" eaLnBrk="1" latinLnBrk="0" hangingPunct="1">
      <a:defRPr sz="1000" kern="1200">
        <a:solidFill>
          <a:schemeClr val="tx1"/>
        </a:solidFill>
        <a:latin typeface="Times New Roman" charset="0"/>
        <a:ea typeface="Times New Roman" charset="0"/>
        <a:cs typeface="Times New Roman"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www.reddit.com/r/nba/comments/19o38z/hi_rnba_my_name_is_robert_and_im_an_athletic/"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0" i="0" kern="1200" dirty="0">
                <a:solidFill>
                  <a:schemeClr val="tx1"/>
                </a:solidFill>
                <a:effectLst/>
                <a:latin typeface="Times New Roman" charset="0"/>
                <a:ea typeface="Times New Roman" charset="0"/>
                <a:cs typeface="Times New Roman" charset="0"/>
              </a:rPr>
              <a:t>Part 2 of three-part webcast series will cover some key winning techniques to do practical threat modeling and how to proactively define and implement effective security architectures and controls. </a:t>
            </a:r>
            <a:r>
              <a:rPr lang="en-US" sz="1000" b="0" i="0" kern="1200">
                <a:solidFill>
                  <a:schemeClr val="tx1"/>
                </a:solidFill>
                <a:effectLst/>
                <a:latin typeface="Times New Roman" charset="0"/>
                <a:ea typeface="Times New Roman" charset="0"/>
                <a:cs typeface="Times New Roman" charset="0"/>
              </a:rPr>
              <a:t>This will be demonstrated through the simulation of modern threat scenarios.</a:t>
            </a:r>
            <a:endParaRPr lang="en-US" sz="1200" dirty="0"/>
          </a:p>
        </p:txBody>
      </p:sp>
    </p:spTree>
    <p:extLst>
      <p:ext uri="{BB962C8B-B14F-4D97-AF65-F5344CB8AC3E}">
        <p14:creationId xmlns:p14="http://schemas.microsoft.com/office/powerpoint/2010/main" val="10648669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0" i="0" kern="1200" dirty="0">
                <a:solidFill>
                  <a:schemeClr val="tx1"/>
                </a:solidFill>
                <a:effectLst/>
                <a:latin typeface="Times New Roman" charset="0"/>
                <a:ea typeface="Times New Roman" charset="0"/>
                <a:cs typeface="Times New Roman" charset="0"/>
              </a:rPr>
              <a:t>Its "an extraordinarily consistent answer in an incredible number of fields ... you need to have practiced, to have apprenticed, for 10,000 hours before you get good." </a:t>
            </a:r>
          </a:p>
          <a:p>
            <a:endParaRPr lang="en-US" sz="1000" b="0" i="0" kern="1200" dirty="0">
              <a:solidFill>
                <a:schemeClr val="tx1"/>
              </a:solidFill>
              <a:effectLst/>
              <a:latin typeface="Times New Roman" charset="0"/>
              <a:ea typeface="Times New Roman" charset="0"/>
              <a:cs typeface="Times New Roman" charset="0"/>
            </a:endParaRPr>
          </a:p>
          <a:p>
            <a:r>
              <a:rPr lang="en-US" sz="1000" b="0" i="0" kern="1200" dirty="0">
                <a:solidFill>
                  <a:schemeClr val="tx1"/>
                </a:solidFill>
                <a:effectLst/>
                <a:latin typeface="Times New Roman" charset="0"/>
                <a:ea typeface="Times New Roman" charset="0"/>
                <a:cs typeface="Times New Roman" charset="0"/>
              </a:rPr>
              <a:t>Let me give you just a few of these.</a:t>
            </a:r>
            <a:endParaRPr lang="en-US" dirty="0"/>
          </a:p>
        </p:txBody>
      </p:sp>
    </p:spTree>
    <p:extLst>
      <p:ext uri="{BB962C8B-B14F-4D97-AF65-F5344CB8AC3E}">
        <p14:creationId xmlns:p14="http://schemas.microsoft.com/office/powerpoint/2010/main" val="12659385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can’t improve, or we can’t mature what</a:t>
            </a:r>
            <a:r>
              <a:rPr lang="en-US" baseline="0" dirty="0"/>
              <a:t> we can’t measure.</a:t>
            </a:r>
          </a:p>
          <a:p>
            <a:endParaRPr lang="en-US" baseline="0" dirty="0"/>
          </a:p>
          <a:p>
            <a:r>
              <a:rPr lang="en-US" baseline="0" dirty="0"/>
              <a:t>Do we really have the metrics that we need? How do you identify your weak spots? How do you identify GAPS in your defensive posture?</a:t>
            </a:r>
          </a:p>
          <a:p>
            <a:endParaRPr lang="en-US" baseline="0" dirty="0"/>
          </a:p>
          <a:p>
            <a:r>
              <a:rPr lang="en-US" baseline="0" dirty="0" err="1"/>
              <a:t>Pentesting</a:t>
            </a:r>
            <a:r>
              <a:rPr lang="en-US" baseline="0" dirty="0"/>
              <a:t> vs Red Teaming. </a:t>
            </a:r>
          </a:p>
          <a:p>
            <a:endParaRPr lang="en-US" baseline="0" dirty="0"/>
          </a:p>
          <a:p>
            <a:r>
              <a:rPr lang="en-US" baseline="0" dirty="0"/>
              <a:t>Do you know what is NORMAL in your environment? How do you measure that? How do you track progress over time?</a:t>
            </a:r>
            <a:endParaRPr lang="en-US" dirty="0"/>
          </a:p>
        </p:txBody>
      </p:sp>
    </p:spTree>
    <p:extLst>
      <p:ext uri="{BB962C8B-B14F-4D97-AF65-F5344CB8AC3E}">
        <p14:creationId xmlns:p14="http://schemas.microsoft.com/office/powerpoint/2010/main" val="40248624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Scanning</a:t>
            </a:r>
            <a:r>
              <a:rPr lang="en-US" baseline="0" dirty="0"/>
              <a:t> over and over again. Long reports vulnerability centric. How’s that helping you to detect lateral movement or data exfiltration techniques?</a:t>
            </a:r>
          </a:p>
          <a:p>
            <a:endParaRPr lang="en-US" baseline="0" dirty="0"/>
          </a:p>
          <a:p>
            <a:r>
              <a:rPr lang="en-US" sz="1000" b="0" i="0" kern="1200" dirty="0">
                <a:solidFill>
                  <a:schemeClr val="tx1"/>
                </a:solidFill>
                <a:effectLst/>
                <a:latin typeface="Times New Roman" charset="0"/>
                <a:ea typeface="Times New Roman" charset="0"/>
                <a:cs typeface="Times New Roman" charset="0"/>
              </a:rPr>
              <a:t>Kobe Bryant would spend hours upon hours </a:t>
            </a:r>
            <a:r>
              <a:rPr lang="en-US" sz="1000" b="1" i="0" u="none" strike="noStrike" kern="1200" dirty="0">
                <a:solidFill>
                  <a:schemeClr val="tx1"/>
                </a:solidFill>
                <a:effectLst/>
                <a:latin typeface="Times New Roman" charset="0"/>
                <a:ea typeface="Times New Roman" charset="0"/>
                <a:cs typeface="Times New Roman" charset="0"/>
                <a:hlinkClick r:id="rId3"/>
              </a:rPr>
              <a:t>deliberately practicing 800 jump shots</a:t>
            </a:r>
            <a:r>
              <a:rPr lang="en-US" sz="1000" b="0" i="0" kern="1200" dirty="0">
                <a:solidFill>
                  <a:schemeClr val="tx1"/>
                </a:solidFill>
                <a:effectLst/>
                <a:latin typeface="Times New Roman" charset="0"/>
                <a:ea typeface="Times New Roman" charset="0"/>
                <a:cs typeface="Times New Roman" charset="0"/>
              </a:rPr>
              <a:t> (rather than practicing the ‘whole game’) before most of us would even get up in the morning. He </a:t>
            </a:r>
            <a:r>
              <a:rPr lang="en-US" sz="1000" b="0" i="0" kern="1200" dirty="0" err="1">
                <a:solidFill>
                  <a:schemeClr val="tx1"/>
                </a:solidFill>
                <a:effectLst/>
                <a:latin typeface="Times New Roman" charset="0"/>
                <a:ea typeface="Times New Roman" charset="0"/>
                <a:cs typeface="Times New Roman" charset="0"/>
              </a:rPr>
              <a:t>recognised</a:t>
            </a:r>
            <a:r>
              <a:rPr lang="en-US" sz="1000" b="0" i="0" kern="1200" dirty="0">
                <a:solidFill>
                  <a:schemeClr val="tx1"/>
                </a:solidFill>
                <a:effectLst/>
                <a:latin typeface="Times New Roman" charset="0"/>
                <a:ea typeface="Times New Roman" charset="0"/>
                <a:cs typeface="Times New Roman" charset="0"/>
              </a:rPr>
              <a:t> that mastering the subs-kill of jump shots would propel him into master-status far more efficiently than any other skill. He focused his energies on this specific move — the move that he understood to have the most upside. The amount of time it took simply didn’t matter.</a:t>
            </a:r>
            <a:endParaRPr lang="en-US" dirty="0"/>
          </a:p>
        </p:txBody>
      </p:sp>
    </p:spTree>
    <p:extLst>
      <p:ext uri="{BB962C8B-B14F-4D97-AF65-F5344CB8AC3E}">
        <p14:creationId xmlns:p14="http://schemas.microsoft.com/office/powerpoint/2010/main" val="35752639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MATURITY,</a:t>
            </a:r>
            <a:r>
              <a:rPr lang="en-US" baseline="0" dirty="0"/>
              <a:t> CRAWL, THEN WALK</a:t>
            </a:r>
          </a:p>
          <a:p>
            <a:endParaRPr lang="en-US" baseline="0" dirty="0"/>
          </a:p>
          <a:p>
            <a:r>
              <a:rPr lang="en-US" baseline="0" dirty="0"/>
              <a:t>REHEARSING – HOW MANY HOURS NEED SOMEONE TO BECOME AN EXPERT IN SOMETHING – GUITAR PLAYERS?</a:t>
            </a:r>
            <a:endParaRPr lang="en-US" dirty="0"/>
          </a:p>
        </p:txBody>
      </p:sp>
    </p:spTree>
    <p:extLst>
      <p:ext uri="{BB962C8B-B14F-4D97-AF65-F5344CB8AC3E}">
        <p14:creationId xmlns:p14="http://schemas.microsoft.com/office/powerpoint/2010/main" val="18441364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IMPORTANT: This</a:t>
            </a:r>
            <a:r>
              <a:rPr lang="en-US" baseline="0" dirty="0"/>
              <a:t> is not about who WINS or who LOSES. </a:t>
            </a:r>
          </a:p>
          <a:p>
            <a:endParaRPr lang="en-US" baseline="0" dirty="0"/>
          </a:p>
          <a:p>
            <a:r>
              <a:rPr lang="en-US" baseline="0" dirty="0" err="1"/>
              <a:t>Nr</a:t>
            </a:r>
            <a:r>
              <a:rPr lang="en-US" baseline="0" dirty="0"/>
              <a:t> of </a:t>
            </a:r>
            <a:r>
              <a:rPr lang="en-US" baseline="0" dirty="0" err="1"/>
              <a:t>conributions</a:t>
            </a:r>
            <a:r>
              <a:rPr lang="en-US" baseline="0" dirty="0"/>
              <a:t> for wiki entries, etc.</a:t>
            </a:r>
            <a:endParaRPr lang="en-US" dirty="0"/>
          </a:p>
        </p:txBody>
      </p:sp>
    </p:spTree>
    <p:extLst>
      <p:ext uri="{BB962C8B-B14F-4D97-AF65-F5344CB8AC3E}">
        <p14:creationId xmlns:p14="http://schemas.microsoft.com/office/powerpoint/2010/main" val="9784500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kern="1200" dirty="0">
                <a:solidFill>
                  <a:schemeClr val="tx1"/>
                </a:solidFill>
                <a:effectLst/>
                <a:latin typeface="Times New Roman" charset="0"/>
                <a:ea typeface="Times New Roman" charset="0"/>
                <a:cs typeface="Times New Roman" charset="0"/>
              </a:rPr>
              <a:t>Everyone goes onto the MD5s, hashes and IPs, YARA rule, and forget BEHAVIOR! Behavior helps us to understand how to ADD PAIN!</a:t>
            </a:r>
          </a:p>
        </p:txBody>
      </p:sp>
    </p:spTree>
    <p:extLst>
      <p:ext uri="{BB962C8B-B14F-4D97-AF65-F5344CB8AC3E}">
        <p14:creationId xmlns:p14="http://schemas.microsoft.com/office/powerpoint/2010/main" val="10278926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Metrics tell a great story!</a:t>
            </a:r>
          </a:p>
        </p:txBody>
      </p:sp>
    </p:spTree>
    <p:extLst>
      <p:ext uri="{BB962C8B-B14F-4D97-AF65-F5344CB8AC3E}">
        <p14:creationId xmlns:p14="http://schemas.microsoft.com/office/powerpoint/2010/main" val="29537664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0" i="0" kern="1200" dirty="0">
                <a:solidFill>
                  <a:schemeClr val="tx1"/>
                </a:solidFill>
                <a:effectLst/>
                <a:latin typeface="Times New Roman" charset="0"/>
                <a:ea typeface="Times New Roman" charset="0"/>
                <a:cs typeface="Times New Roman" charset="0"/>
              </a:rPr>
              <a:t>The various actions live in the MITRE folder sorted by MITRE ATT&amp;CK phases and also in </a:t>
            </a:r>
            <a:r>
              <a:rPr lang="en-US" sz="1000" b="0" i="0" kern="1200" dirty="0" err="1">
                <a:solidFill>
                  <a:schemeClr val="tx1"/>
                </a:solidFill>
                <a:effectLst/>
                <a:latin typeface="Times New Roman" charset="0"/>
                <a:ea typeface="Times New Roman" charset="0"/>
                <a:cs typeface="Times New Roman" charset="0"/>
              </a:rPr>
              <a:t>Adversarial_Simulation</a:t>
            </a:r>
            <a:endParaRPr lang="en-US" sz="1000" b="0" i="0" kern="1200" dirty="0">
              <a:solidFill>
                <a:schemeClr val="tx1"/>
              </a:solidFill>
              <a:effectLst/>
              <a:latin typeface="Times New Roman" charset="0"/>
              <a:ea typeface="Times New Roman" charset="0"/>
              <a:cs typeface="Times New Roman" charset="0"/>
            </a:endParaRPr>
          </a:p>
        </p:txBody>
      </p:sp>
    </p:spTree>
    <p:extLst>
      <p:ext uri="{BB962C8B-B14F-4D97-AF65-F5344CB8AC3E}">
        <p14:creationId xmlns:p14="http://schemas.microsoft.com/office/powerpoint/2010/main" val="30764520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0" i="0" kern="1200" dirty="0">
                <a:solidFill>
                  <a:schemeClr val="tx1"/>
                </a:solidFill>
                <a:effectLst/>
                <a:latin typeface="Times New Roman" charset="0"/>
                <a:ea typeface="Times New Roman" charset="0"/>
                <a:cs typeface="Times New Roman" charset="0"/>
              </a:rPr>
              <a:t>Better adversary simulation than </a:t>
            </a:r>
            <a:r>
              <a:rPr lang="en-US" sz="1000" b="0" i="0" kern="1200" dirty="0" err="1">
                <a:solidFill>
                  <a:schemeClr val="tx1"/>
                </a:solidFill>
                <a:effectLst/>
                <a:latin typeface="Times New Roman" charset="0"/>
                <a:ea typeface="Times New Roman" charset="0"/>
                <a:cs typeface="Times New Roman" charset="0"/>
              </a:rPr>
              <a:t>Nmap+Cain+EICAR</a:t>
            </a:r>
            <a:endParaRPr lang="en-US" sz="1000" b="0" i="0" kern="1200" dirty="0">
              <a:solidFill>
                <a:schemeClr val="tx1"/>
              </a:solidFill>
              <a:effectLst/>
              <a:latin typeface="Times New Roman" charset="0"/>
              <a:ea typeface="Times New Roman" charset="0"/>
              <a:cs typeface="Times New Roman" charset="0"/>
            </a:endParaRPr>
          </a:p>
        </p:txBody>
      </p:sp>
    </p:spTree>
    <p:extLst>
      <p:ext uri="{BB962C8B-B14F-4D97-AF65-F5344CB8AC3E}">
        <p14:creationId xmlns:p14="http://schemas.microsoft.com/office/powerpoint/2010/main" val="13371386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731105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5155681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0843014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0" i="0" kern="1200" dirty="0">
                <a:solidFill>
                  <a:schemeClr val="tx1"/>
                </a:solidFill>
                <a:effectLst/>
                <a:latin typeface="Times New Roman" charset="0"/>
                <a:ea typeface="Times New Roman" charset="0"/>
                <a:cs typeface="Times New Roman" charset="0"/>
              </a:rPr>
              <a:t>In the final part of this three-part series, Protect your Lunch Money - Keeping the Thieves at Bay, we will talk about how in our industry, all too often, bad guys break into our networks and steal our lunch money, much due to the lack of data-centric controls. This webcast focuses on how to apply data-centric security through a combination of multiple security products. </a:t>
            </a:r>
            <a:endParaRPr lang="en-US" dirty="0"/>
          </a:p>
        </p:txBody>
      </p:sp>
    </p:spTree>
    <p:extLst>
      <p:ext uri="{BB962C8B-B14F-4D97-AF65-F5344CB8AC3E}">
        <p14:creationId xmlns:p14="http://schemas.microsoft.com/office/powerpoint/2010/main" val="17573223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There’s a lot more we could talk about... Check out SEC530.</a:t>
            </a:r>
          </a:p>
        </p:txBody>
      </p:sp>
      <p:sp>
        <p:nvSpPr>
          <p:cNvPr id="4" name="Slide Number Placeholder 3"/>
          <p:cNvSpPr>
            <a:spLocks noGrp="1"/>
          </p:cNvSpPr>
          <p:nvPr>
            <p:ph type="sldNum" sz="quarter" idx="10"/>
          </p:nvPr>
        </p:nvSpPr>
        <p:spPr/>
        <p:txBody>
          <a:bodyPr/>
          <a:lstStyle/>
          <a:p>
            <a:fld id="{953C94D5-8CF0-4BDF-ABFF-B8E2C08F7F7E}" type="slidenum">
              <a:rPr lang="en-US" smtClean="0"/>
              <a:t>24</a:t>
            </a:fld>
            <a:endParaRPr lang="en-US"/>
          </a:p>
        </p:txBody>
      </p:sp>
    </p:spTree>
    <p:extLst>
      <p:ext uri="{BB962C8B-B14F-4D97-AF65-F5344CB8AC3E}">
        <p14:creationId xmlns:p14="http://schemas.microsoft.com/office/powerpoint/2010/main" val="13811524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JUSTIN</a:t>
            </a:r>
          </a:p>
        </p:txBody>
      </p:sp>
    </p:spTree>
    <p:extLst>
      <p:ext uri="{BB962C8B-B14F-4D97-AF65-F5344CB8AC3E}">
        <p14:creationId xmlns:p14="http://schemas.microsoft.com/office/powerpoint/2010/main" val="39932684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04800" y="533400"/>
            <a:ext cx="6400800" cy="3602038"/>
          </a:xfrm>
        </p:spPr>
      </p:sp>
      <p:sp>
        <p:nvSpPr>
          <p:cNvPr id="3" name="Notes Placeholder 2"/>
          <p:cNvSpPr>
            <a:spLocks noGrp="1"/>
          </p:cNvSpPr>
          <p:nvPr>
            <p:ph type="body" idx="1"/>
          </p:nvPr>
        </p:nvSpPr>
        <p:spPr/>
        <p:txBody>
          <a:bodyPr/>
          <a:lstStyle/>
          <a:p>
            <a:r>
              <a:rPr lang="en-US" dirty="0"/>
              <a:t>This page intentionally left blank.</a:t>
            </a:r>
          </a:p>
        </p:txBody>
      </p:sp>
    </p:spTree>
    <p:extLst>
      <p:ext uri="{BB962C8B-B14F-4D97-AF65-F5344CB8AC3E}">
        <p14:creationId xmlns:p14="http://schemas.microsoft.com/office/powerpoint/2010/main" val="23792727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04800" y="533400"/>
            <a:ext cx="6400800" cy="3602038"/>
          </a:xfrm>
        </p:spPr>
      </p:sp>
      <p:sp>
        <p:nvSpPr>
          <p:cNvPr id="3" name="Notes Placeholder 2"/>
          <p:cNvSpPr>
            <a:spLocks noGrp="1"/>
          </p:cNvSpPr>
          <p:nvPr>
            <p:ph type="body" idx="1"/>
          </p:nvPr>
        </p:nvSpPr>
        <p:spPr>
          <a:xfrm>
            <a:off x="450057" y="4428454"/>
            <a:ext cx="6110287" cy="4867946"/>
          </a:xfrm>
        </p:spPr>
        <p:txBody>
          <a:bodyPr/>
          <a:lstStyle/>
          <a:p>
            <a:pPr marL="0" indent="0">
              <a:spcBef>
                <a:spcPts val="0"/>
              </a:spcBef>
              <a:buFont typeface="Arial" panose="020B0604020202020204" pitchFamily="34" charset="0"/>
              <a:buNone/>
            </a:pPr>
            <a:r>
              <a:rPr lang="en-US" b="1" dirty="0"/>
              <a:t>Risk-Driven and Business Outcome-Focused Architecture</a:t>
            </a:r>
            <a:endParaRPr lang="en-US" sz="1000" b="1" dirty="0"/>
          </a:p>
          <a:p>
            <a:pPr marL="0" indent="0">
              <a:spcBef>
                <a:spcPts val="0"/>
              </a:spcBef>
              <a:buFont typeface="Arial" panose="020B0604020202020204" pitchFamily="34" charset="0"/>
              <a:buNone/>
            </a:pPr>
            <a:r>
              <a:rPr lang="en-US" sz="1000" dirty="0"/>
              <a:t>Lack of context against threat profiles and attack methods often lead to ineffective architectures. At the same time, security management must provide ongoing reporting to key stakeholders to prioritize investments and ultimately manage risk.</a:t>
            </a:r>
          </a:p>
          <a:p>
            <a:pPr>
              <a:spcBef>
                <a:spcPts val="0"/>
              </a:spcBef>
            </a:pPr>
            <a:endParaRPr lang="en-US" dirty="0"/>
          </a:p>
          <a:p>
            <a:pPr>
              <a:spcBef>
                <a:spcPts val="0"/>
              </a:spcBef>
            </a:pPr>
            <a:r>
              <a:rPr lang="en-US" dirty="0"/>
              <a:t>To address that need, the NIST Cybersecurity Framework</a:t>
            </a:r>
            <a:r>
              <a:rPr lang="en-US" baseline="30000" dirty="0"/>
              <a:t>1</a:t>
            </a:r>
            <a:r>
              <a:rPr lang="en-US" dirty="0"/>
              <a:t> provides a common language for understanding, managing, and expressing cybersecurity risk both internally and externally. It can be used to help identify and prioritize actions for reducing cybersecurity risk, and it is a tool for aligning policy, business, and technological approaches to managing that risk.</a:t>
            </a:r>
          </a:p>
          <a:p>
            <a:pPr>
              <a:spcBef>
                <a:spcPts val="0"/>
              </a:spcBef>
            </a:pPr>
            <a:endParaRPr lang="en-US" dirty="0"/>
          </a:p>
          <a:p>
            <a:pPr>
              <a:spcBef>
                <a:spcPts val="0"/>
              </a:spcBef>
            </a:pPr>
            <a:r>
              <a:rPr lang="en-US" dirty="0"/>
              <a:t>NIST CSF provides mappings to CSC, COBIT, ISO 27001 and NIST SP 800-53, among others, so it’s a good document to use to navigate and cross-reference all these different standards and best practices that map to the domains we will use in this class. This will allow you to define architectures and implement controls that provide operational and cyber resilience while using a common language across your organization.</a:t>
            </a:r>
          </a:p>
          <a:p>
            <a:pPr>
              <a:spcBef>
                <a:spcPts val="0"/>
              </a:spcBef>
            </a:pPr>
            <a:endParaRPr lang="en-US" dirty="0"/>
          </a:p>
          <a:p>
            <a:pPr>
              <a:spcBef>
                <a:spcPts val="0"/>
              </a:spcBef>
            </a:pPr>
            <a:r>
              <a:rPr lang="en-US" dirty="0"/>
              <a:t>The Figure depicted on the slide describes a common flow of information and decisions at the following levels within an organization:</a:t>
            </a:r>
          </a:p>
          <a:p>
            <a:pPr>
              <a:spcBef>
                <a:spcPts val="0"/>
              </a:spcBef>
            </a:pPr>
            <a:endParaRPr lang="en-US" dirty="0"/>
          </a:p>
          <a:p>
            <a:pPr marL="171450" indent="-171450">
              <a:spcBef>
                <a:spcPts val="0"/>
              </a:spcBef>
              <a:buFontTx/>
              <a:buChar char="-"/>
            </a:pPr>
            <a:r>
              <a:rPr lang="en-US" dirty="0"/>
              <a:t>Executive </a:t>
            </a:r>
          </a:p>
          <a:p>
            <a:pPr marL="171450" indent="-171450">
              <a:spcBef>
                <a:spcPts val="0"/>
              </a:spcBef>
              <a:buFontTx/>
              <a:buChar char="-"/>
            </a:pPr>
            <a:r>
              <a:rPr lang="en-US" dirty="0"/>
              <a:t>Business/Process </a:t>
            </a:r>
          </a:p>
          <a:p>
            <a:pPr marL="171450" indent="-171450">
              <a:spcBef>
                <a:spcPts val="0"/>
              </a:spcBef>
              <a:buFontTx/>
              <a:buChar char="-"/>
            </a:pPr>
            <a:r>
              <a:rPr lang="en-US" dirty="0"/>
              <a:t>Implementation/Operations </a:t>
            </a:r>
          </a:p>
          <a:p>
            <a:pPr>
              <a:spcBef>
                <a:spcPts val="0"/>
              </a:spcBef>
            </a:pPr>
            <a:endParaRPr lang="en-US" dirty="0"/>
          </a:p>
          <a:p>
            <a:pPr>
              <a:spcBef>
                <a:spcPts val="0"/>
              </a:spcBef>
            </a:pPr>
            <a:r>
              <a:rPr lang="en-US" dirty="0"/>
              <a:t>The executive level communicates the mission priorities, available resources, and overall risk tolerance to the business/process level. The business/process level uses the information as inputs into the risk management process and then collaborates with the implementation/operations level to communicate business needs and create a Profile. The implementation/operations level communicates the Profile implementation progress to the business/process level. The business/process level uses this information to perform an impact assessment. Business/process level management reports the outcomes of that impact assessment to the executive level to inform the organization’s overall risk management process and to the implementation/operations level for awareness of business impact.</a:t>
            </a:r>
          </a:p>
          <a:p>
            <a:pPr>
              <a:spcBef>
                <a:spcPts val="0"/>
              </a:spcBef>
            </a:pPr>
            <a:endParaRPr lang="en-US" dirty="0"/>
          </a:p>
        </p:txBody>
      </p:sp>
    </p:spTree>
    <p:extLst>
      <p:ext uri="{BB962C8B-B14F-4D97-AF65-F5344CB8AC3E}">
        <p14:creationId xmlns:p14="http://schemas.microsoft.com/office/powerpoint/2010/main" val="8615109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04800" y="533400"/>
            <a:ext cx="6400800" cy="3602038"/>
          </a:xfrm>
        </p:spPr>
      </p:sp>
      <p:sp>
        <p:nvSpPr>
          <p:cNvPr id="3" name="Notes Placeholder 2"/>
          <p:cNvSpPr>
            <a:spLocks noGrp="1"/>
          </p:cNvSpPr>
          <p:nvPr>
            <p:ph type="body" idx="1"/>
          </p:nvPr>
        </p:nvSpPr>
        <p:spPr>
          <a:xfrm>
            <a:off x="519113" y="4428454"/>
            <a:ext cx="5972175" cy="4867945"/>
          </a:xfrm>
        </p:spPr>
        <p:txBody>
          <a:bodyPr/>
          <a:lstStyle/>
          <a:p>
            <a:pPr marL="0" marR="0" lvl="0" indent="0" algn="l" defTabSz="914400" rtl="0" eaLnBrk="0" fontAlgn="base" latinLnBrk="0" hangingPunct="0">
              <a:lnSpc>
                <a:spcPct val="100000"/>
              </a:lnSpc>
              <a:spcBef>
                <a:spcPts val="0"/>
              </a:spcBef>
              <a:spcAft>
                <a:spcPct val="0"/>
              </a:spcAft>
              <a:buClrTx/>
              <a:buSzTx/>
              <a:buFontTx/>
              <a:buNone/>
              <a:tabLst/>
              <a:defRPr/>
            </a:pPr>
            <a:r>
              <a:rPr lang="en-US" b="1" dirty="0"/>
              <a:t>Practical</a:t>
            </a:r>
            <a:r>
              <a:rPr lang="en-US" b="1" spc="300" dirty="0"/>
              <a:t> </a:t>
            </a:r>
            <a:r>
              <a:rPr lang="en-US" b="1" dirty="0"/>
              <a:t>Threat Modeling: Purple Teaming</a:t>
            </a:r>
            <a:endParaRPr lang="en-US" sz="1000" b="1" dirty="0"/>
          </a:p>
          <a:p>
            <a:pPr marL="0" marR="0" lvl="0" indent="0" algn="l" defTabSz="914400" rtl="0" eaLnBrk="0" fontAlgn="base" latinLnBrk="0" hangingPunct="0">
              <a:lnSpc>
                <a:spcPct val="100000"/>
              </a:lnSpc>
              <a:spcBef>
                <a:spcPts val="0"/>
              </a:spcBef>
              <a:spcAft>
                <a:spcPct val="0"/>
              </a:spcAft>
              <a:buClrTx/>
              <a:buSzTx/>
              <a:buFontTx/>
              <a:buNone/>
              <a:tabLst/>
              <a:defRPr/>
            </a:pPr>
            <a:r>
              <a:rPr lang="en-US" sz="1000" dirty="0"/>
              <a:t>From MITRE Cyber Prep 2.0</a:t>
            </a:r>
            <a:r>
              <a:rPr lang="en-US" sz="1000" baseline="30000" dirty="0"/>
              <a:t>1</a:t>
            </a:r>
            <a:r>
              <a:rPr lang="en-US" sz="1000" dirty="0"/>
              <a:t>, May 2017:</a:t>
            </a:r>
            <a:endParaRPr lang="en-US" dirty="0"/>
          </a:p>
          <a:p>
            <a:pPr marL="0" marR="0" lvl="0" indent="0" algn="l" defTabSz="914400" rtl="0" eaLnBrk="0" fontAlgn="base" latinLnBrk="0" hangingPunct="0">
              <a:lnSpc>
                <a:spcPct val="100000"/>
              </a:lnSpc>
              <a:spcBef>
                <a:spcPts val="0"/>
              </a:spcBef>
              <a:spcAft>
                <a:spcPct val="0"/>
              </a:spcAft>
              <a:buClrTx/>
              <a:buSzTx/>
              <a:buFontTx/>
              <a:buNone/>
              <a:tabLst/>
              <a:defRPr/>
            </a:pPr>
            <a:endParaRPr lang="en-US" dirty="0"/>
          </a:p>
          <a:p>
            <a:pPr marL="0" marR="0" lvl="0" indent="0" algn="l" defTabSz="914400" rtl="0" eaLnBrk="0" fontAlgn="base" latinLnBrk="0" hangingPunct="0">
              <a:lnSpc>
                <a:spcPct val="100000"/>
              </a:lnSpc>
              <a:spcBef>
                <a:spcPts val="0"/>
              </a:spcBef>
              <a:spcAft>
                <a:spcPct val="0"/>
              </a:spcAft>
              <a:buClrTx/>
              <a:buSzTx/>
              <a:buFontTx/>
              <a:buNone/>
              <a:tabLst/>
              <a:defRPr/>
            </a:pPr>
            <a:r>
              <a:rPr lang="en-US" dirty="0"/>
              <a:t>Cyber Prep is a </a:t>
            </a:r>
            <a:r>
              <a:rPr lang="en-US" b="1" dirty="0"/>
              <a:t>threat-oriented approach </a:t>
            </a:r>
            <a:r>
              <a:rPr lang="en-US" dirty="0"/>
              <a:t>that allows an organization to define and articulate its threat assumptions, and to develop organization-appropriate, tailored aspects of a preparedness strategy. Cyber Prep focuses on advanced threats, but also includes material related to conventional cyber threats. Cyber Prep can be used in standalone fashion, or it can be used to complement and extend the use of other, more detailed frameworks (e.g., the NIST Cybersecurity Framework) and threat models.</a:t>
            </a:r>
          </a:p>
          <a:p>
            <a:pPr marL="0" marR="0" lvl="0" indent="0" algn="l" defTabSz="914400" rtl="0" eaLnBrk="0" fontAlgn="base" latinLnBrk="0" hangingPunct="0">
              <a:lnSpc>
                <a:spcPct val="100000"/>
              </a:lnSpc>
              <a:spcBef>
                <a:spcPts val="0"/>
              </a:spcBef>
              <a:spcAft>
                <a:spcPct val="0"/>
              </a:spcAft>
              <a:buClrTx/>
              <a:buSzTx/>
              <a:buFontTx/>
              <a:buNone/>
              <a:tabLst/>
              <a:defRPr/>
            </a:pPr>
            <a:endParaRPr lang="en-US" dirty="0"/>
          </a:p>
          <a:p>
            <a:pPr marL="0" marR="0" lvl="0" indent="0" algn="l" defTabSz="914400" rtl="0" eaLnBrk="0" fontAlgn="base" latinLnBrk="0" hangingPunct="0">
              <a:lnSpc>
                <a:spcPct val="100000"/>
              </a:lnSpc>
              <a:spcBef>
                <a:spcPts val="0"/>
              </a:spcBef>
              <a:spcAft>
                <a:spcPct val="0"/>
              </a:spcAft>
              <a:buClrTx/>
              <a:buSzTx/>
              <a:buFontTx/>
              <a:buNone/>
              <a:tabLst/>
              <a:defRPr/>
            </a:pPr>
            <a:r>
              <a:rPr lang="en-US" b="1" dirty="0"/>
              <a:t>An organization that seeks to improve its overall cybersecurity posture starts by acquiring cybersecurity products and tools and then abandoning them because it lacks the expertise or sufficient staff to use them effectively, or because it failed to clearly plan or resource the products and tools to make them operational. Cyber Prep helps an organization consider such interdependent aspects of preparedness as:</a:t>
            </a:r>
          </a:p>
          <a:p>
            <a:pPr marL="0" marR="0" lvl="0" indent="0" algn="l" defTabSz="914400" rtl="0" eaLnBrk="0" fontAlgn="base" latinLnBrk="0" hangingPunct="0">
              <a:lnSpc>
                <a:spcPct val="100000"/>
              </a:lnSpc>
              <a:spcBef>
                <a:spcPts val="0"/>
              </a:spcBef>
              <a:spcAft>
                <a:spcPct val="0"/>
              </a:spcAft>
              <a:buClrTx/>
              <a:buSzTx/>
              <a:buFontTx/>
              <a:buNone/>
              <a:tabLst/>
              <a:defRPr/>
            </a:pPr>
            <a:endParaRPr lang="en-US" dirty="0"/>
          </a:p>
          <a:p>
            <a:pPr marL="0" marR="0" lvl="0" indent="0" algn="l" defTabSz="914400" rtl="0" eaLnBrk="0" fontAlgn="base" latinLnBrk="0" hangingPunct="0">
              <a:lnSpc>
                <a:spcPct val="100000"/>
              </a:lnSpc>
              <a:spcBef>
                <a:spcPts val="0"/>
              </a:spcBef>
              <a:spcAft>
                <a:spcPct val="0"/>
              </a:spcAft>
              <a:buClrTx/>
              <a:buSzTx/>
              <a:buFontTx/>
              <a:buNone/>
              <a:tabLst/>
              <a:defRPr/>
            </a:pPr>
            <a:r>
              <a:rPr lang="en-US" b="1" dirty="0"/>
              <a:t>Governance</a:t>
            </a:r>
            <a:r>
              <a:rPr lang="en-US" dirty="0"/>
              <a:t>: What is the organization’s overall approach to defending against cyber threats? How strongly integrated is cyber risk management with other aspects of organizational risk management? Is the focus on compliance or pushing state of the art to engage the APT better? </a:t>
            </a:r>
          </a:p>
          <a:p>
            <a:pPr marL="0" marR="0" lvl="0" indent="0" algn="l" defTabSz="914400" rtl="0" eaLnBrk="0" fontAlgn="base" latinLnBrk="0" hangingPunct="0">
              <a:lnSpc>
                <a:spcPct val="100000"/>
              </a:lnSpc>
              <a:spcBef>
                <a:spcPts val="0"/>
              </a:spcBef>
              <a:spcAft>
                <a:spcPct val="0"/>
              </a:spcAft>
              <a:buClrTx/>
              <a:buSzTx/>
              <a:buFontTx/>
              <a:buNone/>
              <a:tabLst/>
              <a:defRPr/>
            </a:pPr>
            <a:endParaRPr lang="en-US" dirty="0"/>
          </a:p>
          <a:p>
            <a:pPr marL="0" marR="0" lvl="0" indent="0" algn="l" defTabSz="914400" rtl="0" eaLnBrk="0" fontAlgn="base" latinLnBrk="0" hangingPunct="0">
              <a:lnSpc>
                <a:spcPct val="100000"/>
              </a:lnSpc>
              <a:spcBef>
                <a:spcPts val="0"/>
              </a:spcBef>
              <a:spcAft>
                <a:spcPct val="0"/>
              </a:spcAft>
              <a:buClrTx/>
              <a:buSzTx/>
              <a:buFontTx/>
              <a:buNone/>
              <a:tabLst/>
              <a:defRPr/>
            </a:pPr>
            <a:r>
              <a:rPr lang="en-US" b="1" dirty="0"/>
              <a:t>Operations</a:t>
            </a:r>
            <a:r>
              <a:rPr lang="en-US" dirty="0"/>
              <a:t>: Is the organization simply reacting to incidents as they become evident, or are cyber defenders proactively engaging early and across the cyber attack life cycle? How much does the organization use threat intelligence in its operations? How integrated (or isolated) is the organization’s cyber security staff with other key players such as cyber defenders, malware analysts, and tool developers? </a:t>
            </a:r>
          </a:p>
          <a:p>
            <a:pPr marL="0" marR="0" lvl="0" indent="0" algn="l" defTabSz="914400" rtl="0" eaLnBrk="0" fontAlgn="base" latinLnBrk="0" hangingPunct="0">
              <a:lnSpc>
                <a:spcPct val="100000"/>
              </a:lnSpc>
              <a:spcBef>
                <a:spcPts val="0"/>
              </a:spcBef>
              <a:spcAft>
                <a:spcPct val="0"/>
              </a:spcAft>
              <a:buClrTx/>
              <a:buSzTx/>
              <a:buFontTx/>
              <a:buNone/>
              <a:tabLst/>
              <a:defRPr/>
            </a:pPr>
            <a:endParaRPr lang="en-US" dirty="0"/>
          </a:p>
          <a:p>
            <a:pPr marL="0" marR="0" lvl="0" indent="0" algn="l" defTabSz="914400" rtl="0" eaLnBrk="0" fontAlgn="base" latinLnBrk="0" hangingPunct="0">
              <a:lnSpc>
                <a:spcPct val="100000"/>
              </a:lnSpc>
              <a:spcBef>
                <a:spcPts val="0"/>
              </a:spcBef>
              <a:spcAft>
                <a:spcPct val="0"/>
              </a:spcAft>
              <a:buClrTx/>
              <a:buSzTx/>
              <a:buFontTx/>
              <a:buNone/>
              <a:tabLst/>
              <a:defRPr/>
            </a:pPr>
            <a:r>
              <a:rPr lang="en-US" b="1" dirty="0"/>
              <a:t>Architecture &amp; Engineering</a:t>
            </a:r>
            <a:r>
              <a:rPr lang="en-US" dirty="0"/>
              <a:t>: How well defined, and integrated with mission operations, is the organization’s security architecture? Are the organization’s security capabilities focused on some or all of the CSF core functions; do they go beyond the CSF and address aspects of cyber resiliency? What is the organization’s security engineering orientation? </a:t>
            </a:r>
          </a:p>
          <a:p>
            <a:pPr marL="0" marR="0" lvl="0" indent="0" algn="l" defTabSz="914400" rtl="0" eaLnBrk="0" fontAlgn="base" latinLnBrk="0" hangingPunct="0">
              <a:lnSpc>
                <a:spcPct val="100000"/>
              </a:lnSpc>
              <a:spcBef>
                <a:spcPts val="0"/>
              </a:spcBef>
              <a:spcAft>
                <a:spcPct val="0"/>
              </a:spcAft>
              <a:buClrTx/>
              <a:buSzTx/>
              <a:buFontTx/>
              <a:buNone/>
              <a:tabLst/>
              <a:defRPr/>
            </a:pPr>
            <a:endParaRPr lang="en-US" dirty="0"/>
          </a:p>
          <a:p>
            <a:pPr marL="0" marR="0" lvl="0" indent="0" algn="l" defTabSz="914400" rtl="0" eaLnBrk="0" fontAlgn="base" latinLnBrk="0" hangingPunct="0">
              <a:lnSpc>
                <a:spcPct val="100000"/>
              </a:lnSpc>
              <a:spcBef>
                <a:spcPts val="0"/>
              </a:spcBef>
              <a:spcAft>
                <a:spcPct val="0"/>
              </a:spcAft>
              <a:buClrTx/>
              <a:buSzTx/>
              <a:buFontTx/>
              <a:buNone/>
              <a:tabLst/>
              <a:defRPr/>
            </a:pPr>
            <a:r>
              <a:rPr lang="en-US" b="1" dirty="0"/>
              <a:t>Network architects and systems engineers should always seek to deploy defensive controls that are easy for the blue team (defenders) but make the red team's job (attackers) much more difficult</a:t>
            </a:r>
          </a:p>
          <a:p>
            <a:pPr marL="0" marR="0" lvl="0" indent="0" algn="l" defTabSz="914400" rtl="0" eaLnBrk="0" fontAlgn="base" latinLnBrk="0" hangingPunct="0">
              <a:lnSpc>
                <a:spcPct val="100000"/>
              </a:lnSpc>
              <a:spcBef>
                <a:spcPts val="0"/>
              </a:spcBef>
              <a:spcAft>
                <a:spcPct val="0"/>
              </a:spcAft>
              <a:buClrTx/>
              <a:buSzTx/>
              <a:buFontTx/>
              <a:buNone/>
              <a:tabLst/>
              <a:defRPr/>
            </a:pPr>
            <a:endParaRPr lang="en-US" dirty="0"/>
          </a:p>
          <a:p>
            <a:pPr marL="0" marR="0" lvl="0" indent="0" algn="l" defTabSz="914400" rtl="0" eaLnBrk="0" fontAlgn="base" latinLnBrk="0" hangingPunct="0">
              <a:lnSpc>
                <a:spcPct val="100000"/>
              </a:lnSpc>
              <a:spcBef>
                <a:spcPts val="0"/>
              </a:spcBef>
              <a:spcAft>
                <a:spcPct val="0"/>
              </a:spcAft>
              <a:buClrTx/>
              <a:buSzTx/>
              <a:buFontTx/>
              <a:buNone/>
              <a:tabLst/>
              <a:defRPr/>
            </a:pPr>
            <a:endParaRPr lang="en-US" dirty="0"/>
          </a:p>
          <a:p>
            <a:pPr marL="0" marR="0" lvl="0" indent="0" algn="l" defTabSz="914400" rtl="0" eaLnBrk="0" fontAlgn="base" latinLnBrk="0" hangingPunct="0">
              <a:lnSpc>
                <a:spcPct val="100000"/>
              </a:lnSpc>
              <a:spcBef>
                <a:spcPts val="0"/>
              </a:spcBef>
              <a:spcAft>
                <a:spcPct val="0"/>
              </a:spcAft>
              <a:buClrTx/>
              <a:buSzTx/>
              <a:buFontTx/>
              <a:buNone/>
              <a:tabLst/>
              <a:defRPr/>
            </a:pPr>
            <a:r>
              <a:rPr lang="en-US" dirty="0"/>
              <a:t>[1] https://</a:t>
            </a:r>
            <a:r>
              <a:rPr lang="en-US" dirty="0" err="1"/>
              <a:t>www.mitre.org</a:t>
            </a:r>
            <a:r>
              <a:rPr lang="en-US" dirty="0"/>
              <a:t>/sites/default/files/publications/16-0939-motivating-organizational-cyber-strategies.pdf</a:t>
            </a:r>
          </a:p>
        </p:txBody>
      </p:sp>
    </p:spTree>
    <p:extLst>
      <p:ext uri="{BB962C8B-B14F-4D97-AF65-F5344CB8AC3E}">
        <p14:creationId xmlns:p14="http://schemas.microsoft.com/office/powerpoint/2010/main" val="19575499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b="1" dirty="0"/>
              <a:t>Look for Blue/Red Asymmetries</a:t>
            </a:r>
          </a:p>
          <a:p>
            <a:r>
              <a:rPr lang="en-US" dirty="0"/>
              <a:t>Blue/red asymmetries offer great 'bang for the buck' to defenders. Another example is switch and router hardening, as we will discuss shortly. If performed properly: no end users will notice. But hardening switches and routers mitigate entire classes of attacks.</a:t>
            </a:r>
          </a:p>
          <a:p>
            <a:endParaRPr lang="en-US" dirty="0"/>
          </a:p>
          <a:p>
            <a:r>
              <a:rPr lang="en-US" dirty="0"/>
              <a:t>We will discuss all of the terms used above during 530. In the meantime: here's a quick primer.</a:t>
            </a:r>
          </a:p>
          <a:p>
            <a:endParaRPr lang="en-US" dirty="0"/>
          </a:p>
          <a:p>
            <a:r>
              <a:rPr lang="en-US" dirty="0"/>
              <a:t>A VLAN is a virtual LAN, a way to segment systems at OSI layer 2 (the data link layer, where switches live). A private VLAN means members of the same private VLAN cannot send traffic to each other. For client VLANs: it means the clients can send data to the switch, default gateway, DHCP and other servers, but not to other clients.</a:t>
            </a:r>
          </a:p>
          <a:p>
            <a:endParaRPr lang="en-US" dirty="0"/>
          </a:p>
          <a:p>
            <a:r>
              <a:rPr lang="en-US" dirty="0"/>
              <a:t>A pivot is an attack from one compromised system to another. It often occurs after one client is compromised (for example, during a phishing attack), and then the attacker uses that infected system to attack other internal systems (often behind the same firewall). </a:t>
            </a:r>
          </a:p>
        </p:txBody>
      </p:sp>
      <p:sp>
        <p:nvSpPr>
          <p:cNvPr id="5" name="Slide Image Placeholder 4">
            <a:extLst>
              <a:ext uri="{FF2B5EF4-FFF2-40B4-BE49-F238E27FC236}">
                <a16:creationId xmlns:a16="http://schemas.microsoft.com/office/drawing/2014/main" id="{02453C56-4386-4904-858B-70D9EEA7243B}"/>
              </a:ext>
            </a:extLst>
          </p:cNvPr>
          <p:cNvSpPr>
            <a:spLocks noGrp="1" noRot="1" noChangeAspect="1"/>
          </p:cNvSpPr>
          <p:nvPr>
            <p:ph type="sldImg"/>
          </p:nvPr>
        </p:nvSpPr>
        <p:spPr>
          <a:xfrm>
            <a:off x="304800" y="533400"/>
            <a:ext cx="6400800" cy="3602038"/>
          </a:xfrm>
        </p:spPr>
      </p:sp>
    </p:spTree>
    <p:extLst>
      <p:ext uri="{BB962C8B-B14F-4D97-AF65-F5344CB8AC3E}">
        <p14:creationId xmlns:p14="http://schemas.microsoft.com/office/powerpoint/2010/main" val="22581218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04800" y="533400"/>
            <a:ext cx="6400800" cy="3602038"/>
          </a:xfrm>
        </p:spPr>
      </p:sp>
      <p:sp>
        <p:nvSpPr>
          <p:cNvPr id="3" name="Notes Placeholder 2"/>
          <p:cNvSpPr>
            <a:spLocks noGrp="1"/>
          </p:cNvSpPr>
          <p:nvPr>
            <p:ph type="body" idx="1"/>
          </p:nvPr>
        </p:nvSpPr>
        <p:spPr/>
        <p:txBody>
          <a:bodyPr/>
          <a:lstStyle/>
          <a:p>
            <a:r>
              <a:rPr lang="en-US" b="1" dirty="0"/>
              <a:t>MITRE ATT&amp;CK Matrix</a:t>
            </a:r>
            <a:endParaRPr lang="en-US" sz="1000" b="1" i="0" kern="1200" dirty="0">
              <a:solidFill>
                <a:schemeClr val="tx1"/>
              </a:solidFill>
              <a:effectLst/>
              <a:latin typeface="Times New Roman" pitchFamily="18" charset="0"/>
              <a:ea typeface="+mn-ea"/>
              <a:cs typeface="+mn-cs"/>
            </a:endParaRPr>
          </a:p>
          <a:p>
            <a:r>
              <a:rPr lang="en-US" sz="1000" b="0" i="0" kern="1200" dirty="0">
                <a:solidFill>
                  <a:schemeClr val="tx1"/>
                </a:solidFill>
                <a:effectLst/>
                <a:latin typeface="Times New Roman" pitchFamily="18" charset="0"/>
                <a:ea typeface="+mn-ea"/>
                <a:cs typeface="+mn-cs"/>
              </a:rPr>
              <a:t>ATT&amp;CK stands for Adversarial Tactics, Techniques, and Common Knowledge. MITRE started this project in 2013 to document common tactics, techniques, and procedures (TTPs) that advanced persistent threats use against Windows enterprise networks. ATT&amp;CK was created out of a need to document adversary behaviors for use within a MITRE research project called FMX. FMX’s objective was to investigate the use of endpoint telemetry data and analytics to improve post-compromise detection of adversaries operating within enterprise networks. </a:t>
            </a:r>
          </a:p>
          <a:p>
            <a:endParaRPr lang="en-US" sz="1000" b="0" i="0" kern="1200" dirty="0">
              <a:solidFill>
                <a:schemeClr val="tx1"/>
              </a:solidFill>
              <a:effectLst/>
              <a:latin typeface="Times New Roman" pitchFamily="18" charset="0"/>
              <a:ea typeface="+mn-ea"/>
              <a:cs typeface="+mn-cs"/>
            </a:endParaRPr>
          </a:p>
          <a:p>
            <a:r>
              <a:rPr lang="en-US" dirty="0"/>
              <a:t>https://medium.com/mitre-attack/att-ck-101-17074d3bc62</a:t>
            </a:r>
          </a:p>
          <a:p>
            <a:endParaRPr lang="en-US" dirty="0"/>
          </a:p>
          <a:p>
            <a:r>
              <a:rPr lang="en-US" dirty="0"/>
              <a:t>It’s a LEARNING CURVE – requires a different mindset… some degree of maturity</a:t>
            </a:r>
          </a:p>
        </p:txBody>
      </p:sp>
    </p:spTree>
    <p:extLst>
      <p:ext uri="{BB962C8B-B14F-4D97-AF65-F5344CB8AC3E}">
        <p14:creationId xmlns:p14="http://schemas.microsoft.com/office/powerpoint/2010/main" val="7071440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0" i="0" kern="1200" dirty="0">
                <a:solidFill>
                  <a:schemeClr val="tx1"/>
                </a:solidFill>
                <a:effectLst/>
                <a:latin typeface="Times New Roman" charset="0"/>
                <a:ea typeface="Times New Roman" charset="0"/>
                <a:cs typeface="Times New Roman" charset="0"/>
              </a:rPr>
              <a:t>Its "an extraordinarily consistent answer in an incredible number of fields ... you need to have practiced, to have apprenticed, for 10,000 hours before you get good." </a:t>
            </a:r>
          </a:p>
          <a:p>
            <a:endParaRPr lang="en-US" sz="1000" b="0" i="0" kern="1200" dirty="0">
              <a:solidFill>
                <a:schemeClr val="tx1"/>
              </a:solidFill>
              <a:effectLst/>
              <a:latin typeface="Times New Roman" charset="0"/>
              <a:ea typeface="Times New Roman" charset="0"/>
              <a:cs typeface="Times New Roman"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dirty="0"/>
              <a:t>In his book, he uses Bill Gates or The Beatles as an example. “People aren't born geniuses, they get there through effort”</a:t>
            </a:r>
          </a:p>
          <a:p>
            <a:endParaRPr lang="en-US" dirty="0"/>
          </a:p>
        </p:txBody>
      </p:sp>
    </p:spTree>
    <p:extLst>
      <p:ext uri="{BB962C8B-B14F-4D97-AF65-F5344CB8AC3E}">
        <p14:creationId xmlns:p14="http://schemas.microsoft.com/office/powerpoint/2010/main" val="15939849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ans_course-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7" name="Text Placeholder 6"/>
          <p:cNvSpPr>
            <a:spLocks noGrp="1"/>
          </p:cNvSpPr>
          <p:nvPr>
            <p:ph type="body" sz="quarter" idx="13"/>
          </p:nvPr>
        </p:nvSpPr>
        <p:spPr>
          <a:xfrm>
            <a:off x="2398642" y="1921566"/>
            <a:ext cx="9184987" cy="2279373"/>
          </a:xfrm>
        </p:spPr>
        <p:txBody>
          <a:bodyPr/>
          <a:lstStyle/>
          <a:p>
            <a:pPr lvl="0"/>
            <a:r>
              <a:rPr lang="en-US"/>
              <a:t>Click to edit Master text styles</a:t>
            </a:r>
          </a:p>
        </p:txBody>
      </p:sp>
      <p:sp>
        <p:nvSpPr>
          <p:cNvPr id="9" name="Text Placeholder 8"/>
          <p:cNvSpPr>
            <a:spLocks noGrp="1"/>
          </p:cNvSpPr>
          <p:nvPr>
            <p:ph type="body" sz="quarter" idx="14"/>
          </p:nvPr>
        </p:nvSpPr>
        <p:spPr>
          <a:xfrm>
            <a:off x="471488" y="5146469"/>
            <a:ext cx="11247437" cy="1003300"/>
          </a:xfrm>
        </p:spPr>
        <p:txBody>
          <a:bodyPr/>
          <a:lstStyle>
            <a:lvl1pPr algn="ctr">
              <a:defRPr sz="1400" b="0" i="0">
                <a:solidFill>
                  <a:schemeClr val="tx1"/>
                </a:solidFill>
                <a:latin typeface="Gill Sans MT" charset="0"/>
                <a:ea typeface="Gill Sans MT" charset="0"/>
                <a:cs typeface="Gill Sans MT" charset="0"/>
              </a:defRPr>
            </a:lvl1pPr>
            <a:lvl2pPr algn="ctr">
              <a:defRPr sz="1200" b="0" i="0">
                <a:solidFill>
                  <a:schemeClr val="tx1"/>
                </a:solidFill>
                <a:latin typeface="Gill Sans MT" charset="0"/>
                <a:ea typeface="Gill Sans MT" charset="0"/>
                <a:cs typeface="Gill Sans MT" charset="0"/>
              </a:defRPr>
            </a:lvl2pPr>
            <a:lvl3pPr algn="ctr">
              <a:defRPr sz="1200" b="0" i="0">
                <a:solidFill>
                  <a:schemeClr val="tx1"/>
                </a:solidFill>
                <a:latin typeface="Gill Sans MT" charset="0"/>
                <a:ea typeface="Gill Sans MT" charset="0"/>
                <a:cs typeface="Gill Sans MT" charset="0"/>
              </a:defRPr>
            </a:lvl3pPr>
            <a:lvl4pPr algn="ctr">
              <a:defRPr sz="1200" b="0" i="0">
                <a:solidFill>
                  <a:schemeClr val="tx1"/>
                </a:solidFill>
                <a:latin typeface="Gill Sans MT" charset="0"/>
                <a:ea typeface="Gill Sans MT" charset="0"/>
                <a:cs typeface="Gill Sans MT" charset="0"/>
              </a:defRPr>
            </a:lvl4pPr>
            <a:lvl5pPr algn="ctr">
              <a:defRPr sz="1200" b="0" i="0">
                <a:solidFill>
                  <a:schemeClr val="tx1"/>
                </a:solidFill>
                <a:latin typeface="Gill Sans MT" charset="0"/>
                <a:ea typeface="Gill Sans MT" charset="0"/>
                <a:cs typeface="Gill Sans MT" charset="0"/>
              </a:defRPr>
            </a:lvl5pPr>
          </a:lstStyle>
          <a:p>
            <a:pPr lvl="0"/>
            <a:r>
              <a:rPr lang="en-US" dirty="0"/>
              <a:t>Click to edit Master text styles</a:t>
            </a:r>
          </a:p>
        </p:txBody>
      </p:sp>
      <p:sp>
        <p:nvSpPr>
          <p:cNvPr id="11" name="Text Placeholder 10"/>
          <p:cNvSpPr>
            <a:spLocks noGrp="1"/>
          </p:cNvSpPr>
          <p:nvPr>
            <p:ph type="body" sz="quarter" idx="15"/>
          </p:nvPr>
        </p:nvSpPr>
        <p:spPr>
          <a:xfrm>
            <a:off x="4200939" y="476250"/>
            <a:ext cx="7332249" cy="685800"/>
          </a:xfrm>
        </p:spPr>
        <p:txBody>
          <a:bodyPr tIns="64008" bIns="0"/>
          <a:lstStyle>
            <a:lvl1pPr algn="r">
              <a:defRPr sz="2200" b="0" i="0">
                <a:solidFill>
                  <a:schemeClr val="bg1"/>
                </a:solidFill>
                <a:latin typeface="Gill Sans MT" charset="0"/>
                <a:ea typeface="Gill Sans MT" charset="0"/>
                <a:cs typeface="Gill Sans MT" charset="0"/>
              </a:defRPr>
            </a:lvl1pPr>
            <a:lvl2pPr algn="r">
              <a:defRPr sz="1800" b="0" i="0">
                <a:latin typeface="Gill Sans MT" charset="0"/>
                <a:ea typeface="Gill Sans MT" charset="0"/>
                <a:cs typeface="Gill Sans MT" charset="0"/>
              </a:defRPr>
            </a:lvl2pPr>
            <a:lvl3pPr algn="r">
              <a:defRPr sz="1800" b="0" i="0">
                <a:latin typeface="Gill Sans MT" charset="0"/>
                <a:ea typeface="Gill Sans MT" charset="0"/>
                <a:cs typeface="Gill Sans MT" charset="0"/>
              </a:defRPr>
            </a:lvl3pPr>
            <a:lvl4pPr algn="r">
              <a:defRPr sz="1800" b="0" i="0">
                <a:latin typeface="Gill Sans MT" charset="0"/>
                <a:ea typeface="Gill Sans MT" charset="0"/>
                <a:cs typeface="Gill Sans MT" charset="0"/>
              </a:defRPr>
            </a:lvl4pPr>
            <a:lvl5pPr algn="r">
              <a:defRPr sz="1800" b="0" i="0">
                <a:latin typeface="Gill Sans MT" charset="0"/>
                <a:ea typeface="Gill Sans MT" charset="0"/>
                <a:cs typeface="Gill Sans MT" charset="0"/>
              </a:defRPr>
            </a:lvl5pPr>
          </a:lstStyle>
          <a:p>
            <a:pPr lvl="0"/>
            <a:r>
              <a:rPr lang="en-US" dirty="0"/>
              <a:t>Click to edit Master text styles</a:t>
            </a:r>
          </a:p>
        </p:txBody>
      </p:sp>
    </p:spTree>
    <p:extLst>
      <p:ext uri="{BB962C8B-B14F-4D97-AF65-F5344CB8AC3E}">
        <p14:creationId xmlns:p14="http://schemas.microsoft.com/office/powerpoint/2010/main" val="6846044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ans_single-text_subtitle">
    <p:spTree>
      <p:nvGrpSpPr>
        <p:cNvPr id="1" name=""/>
        <p:cNvGrpSpPr/>
        <p:nvPr/>
      </p:nvGrpSpPr>
      <p:grpSpPr>
        <a:xfrm>
          <a:off x="0" y="0"/>
          <a:ext cx="0" cy="0"/>
          <a:chOff x="0" y="0"/>
          <a:chExt cx="0" cy="0"/>
        </a:xfrm>
      </p:grpSpPr>
      <p:sp>
        <p:nvSpPr>
          <p:cNvPr id="9" name="Rectangle 8"/>
          <p:cNvSpPr/>
          <p:nvPr userDrawn="1"/>
        </p:nvSpPr>
        <p:spPr>
          <a:xfrm>
            <a:off x="472440" y="475840"/>
            <a:ext cx="11247120" cy="685800"/>
          </a:xfrm>
          <a:prstGeom prst="rect">
            <a:avLst/>
          </a:prstGeom>
          <a:solidFill>
            <a:srgbClr val="005B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hasCustomPrompt="1"/>
          </p:nvPr>
        </p:nvSpPr>
        <p:spPr>
          <a:xfrm>
            <a:off x="655320" y="475841"/>
            <a:ext cx="10881360" cy="685800"/>
          </a:xfrm>
          <a:solidFill>
            <a:srgbClr val="005B7D"/>
          </a:solidFill>
        </p:spPr>
        <p:txBody>
          <a:bodyPr anchor="ctr" anchorCtr="0"/>
          <a:lstStyle>
            <a:lvl1pPr algn="l">
              <a:defRPr sz="2400">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655320" y="1295400"/>
            <a:ext cx="10881360" cy="589935"/>
          </a:xfrm>
        </p:spPr>
        <p:txBody>
          <a:bodyPr/>
          <a:lstStyle>
            <a:lvl1pPr marL="0" indent="0" algn="l">
              <a:buNone/>
              <a:defRPr sz="2800" b="1" i="0">
                <a:latin typeface="Gill Sans MT" charset="0"/>
                <a:ea typeface="Gill Sans MT" charset="0"/>
                <a:cs typeface="Gill Sans MT"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8" name="Text Placeholder 7"/>
          <p:cNvSpPr>
            <a:spLocks noGrp="1"/>
          </p:cNvSpPr>
          <p:nvPr>
            <p:ph type="body" sz="quarter" idx="13"/>
          </p:nvPr>
        </p:nvSpPr>
        <p:spPr>
          <a:xfrm>
            <a:off x="655320" y="2022811"/>
            <a:ext cx="10881360" cy="3717260"/>
          </a:xfrm>
        </p:spPr>
        <p:txBody>
          <a:bodyPr/>
          <a:lstStyle>
            <a:lvl1pPr>
              <a:defRPr sz="32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75304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reserve="1">
  <p:cSld name="sans_two-column-text">
    <p:spTree>
      <p:nvGrpSpPr>
        <p:cNvPr id="1" name=""/>
        <p:cNvGrpSpPr/>
        <p:nvPr/>
      </p:nvGrpSpPr>
      <p:grpSpPr>
        <a:xfrm>
          <a:off x="0" y="0"/>
          <a:ext cx="0" cy="0"/>
          <a:chOff x="0" y="0"/>
          <a:chExt cx="0" cy="0"/>
        </a:xfrm>
      </p:grpSpPr>
      <p:sp>
        <p:nvSpPr>
          <p:cNvPr id="8" name="Rectangle 7"/>
          <p:cNvSpPr/>
          <p:nvPr userDrawn="1"/>
        </p:nvSpPr>
        <p:spPr>
          <a:xfrm>
            <a:off x="472440" y="475840"/>
            <a:ext cx="11247120" cy="685800"/>
          </a:xfrm>
          <a:prstGeom prst="rect">
            <a:avLst/>
          </a:prstGeom>
          <a:solidFill>
            <a:srgbClr val="005B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655320" y="475839"/>
            <a:ext cx="10881360" cy="685801"/>
          </a:xfrm>
        </p:spPr>
        <p:txBody>
          <a:bodyPr/>
          <a:lstStyle>
            <a:lvl1pPr>
              <a:defRPr>
                <a:solidFill>
                  <a:schemeClr val="bg1"/>
                </a:solidFill>
              </a:defRPr>
            </a:lvl1pPr>
          </a:lstStyle>
          <a:p>
            <a:r>
              <a:rPr lang="en-US" dirty="0"/>
              <a:t>Click to edit master title style</a:t>
            </a:r>
          </a:p>
        </p:txBody>
      </p:sp>
      <p:sp>
        <p:nvSpPr>
          <p:cNvPr id="3" name="Content Placeholder 2"/>
          <p:cNvSpPr>
            <a:spLocks noGrp="1"/>
          </p:cNvSpPr>
          <p:nvPr>
            <p:ph sz="half" idx="1"/>
          </p:nvPr>
        </p:nvSpPr>
        <p:spPr>
          <a:xfrm>
            <a:off x="655320" y="1295400"/>
            <a:ext cx="5364480" cy="480782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72200" y="1295400"/>
            <a:ext cx="5364480" cy="480782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842038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sans_two-column-text_subtitle">
    <p:spTree>
      <p:nvGrpSpPr>
        <p:cNvPr id="1" name=""/>
        <p:cNvGrpSpPr/>
        <p:nvPr/>
      </p:nvGrpSpPr>
      <p:grpSpPr>
        <a:xfrm>
          <a:off x="0" y="0"/>
          <a:ext cx="0" cy="0"/>
          <a:chOff x="0" y="0"/>
          <a:chExt cx="0" cy="0"/>
        </a:xfrm>
      </p:grpSpPr>
      <p:sp>
        <p:nvSpPr>
          <p:cNvPr id="10" name="Rectangle 9"/>
          <p:cNvSpPr/>
          <p:nvPr userDrawn="1"/>
        </p:nvSpPr>
        <p:spPr>
          <a:xfrm>
            <a:off x="472440" y="475840"/>
            <a:ext cx="11247120" cy="685800"/>
          </a:xfrm>
          <a:prstGeom prst="rect">
            <a:avLst/>
          </a:prstGeom>
          <a:solidFill>
            <a:srgbClr val="005B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655320" y="475840"/>
            <a:ext cx="10881360" cy="685800"/>
          </a:xfrm>
        </p:spPr>
        <p:txBody>
          <a:bodyPr/>
          <a:lstStyle>
            <a:lvl1pPr>
              <a:defRPr>
                <a:solidFill>
                  <a:schemeClr val="bg1"/>
                </a:solidFill>
              </a:defRPr>
            </a:lvl1pPr>
          </a:lstStyle>
          <a:p>
            <a:r>
              <a:rPr lang="en-US" dirty="0"/>
              <a:t>Click to edit master title style</a:t>
            </a:r>
          </a:p>
        </p:txBody>
      </p:sp>
      <p:sp>
        <p:nvSpPr>
          <p:cNvPr id="3" name="Text Placeholder 2"/>
          <p:cNvSpPr>
            <a:spLocks noGrp="1"/>
          </p:cNvSpPr>
          <p:nvPr>
            <p:ph type="body" idx="1"/>
          </p:nvPr>
        </p:nvSpPr>
        <p:spPr>
          <a:xfrm>
            <a:off x="655320" y="1295400"/>
            <a:ext cx="5342255" cy="594360"/>
          </a:xfrm>
        </p:spPr>
        <p:txBody>
          <a:bodyPr anchor="t" anchorCtr="0"/>
          <a:lstStyle>
            <a:lvl1pPr marL="0" indent="0">
              <a:buNone/>
              <a:defRPr sz="2800" b="1" i="0">
                <a:latin typeface="Gill Sans MT" charset="0"/>
                <a:ea typeface="Gill Sans MT" charset="0"/>
                <a:cs typeface="Gill Sans MT"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655320" y="2023520"/>
            <a:ext cx="5342255" cy="4166143"/>
          </a:xfrm>
        </p:spPr>
        <p:txBody>
          <a:bodyPr/>
          <a:lstStyle>
            <a:lvl1pPr>
              <a:defRPr sz="2800"/>
            </a:lvl1pPr>
            <a:lvl2pPr>
              <a:defRPr sz="2400"/>
            </a:lvl2pPr>
            <a:lvl3pPr>
              <a:defRPr sz="2000"/>
            </a:lvl3pPr>
            <a:lvl4pPr>
              <a:defRPr sz="18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72200" y="1295400"/>
            <a:ext cx="5364480" cy="594360"/>
          </a:xfrm>
        </p:spPr>
        <p:txBody>
          <a:bodyPr anchor="t" anchorCtr="0"/>
          <a:lstStyle>
            <a:lvl1pPr marL="0" indent="0">
              <a:buNone/>
              <a:defRPr sz="2800" b="1" i="0">
                <a:latin typeface="Gill Sans MT" charset="0"/>
                <a:ea typeface="Gill Sans MT" charset="0"/>
                <a:cs typeface="Gill Sans MT"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172200" y="2023520"/>
            <a:ext cx="5364480" cy="4166143"/>
          </a:xfrm>
        </p:spPr>
        <p:txBody>
          <a:bodyPr/>
          <a:lstStyle>
            <a:lvl1pPr>
              <a:defRPr sz="2400"/>
            </a:lvl1pPr>
            <a:lvl2pPr>
              <a:defRPr sz="2400"/>
            </a:lvl2pPr>
            <a:lvl3pPr>
              <a:defRPr sz="2000"/>
            </a:lvl3pPr>
            <a:lvl4pPr>
              <a:defRPr sz="18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7894574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ans_text_picture">
    <p:spTree>
      <p:nvGrpSpPr>
        <p:cNvPr id="1" name=""/>
        <p:cNvGrpSpPr/>
        <p:nvPr/>
      </p:nvGrpSpPr>
      <p:grpSpPr>
        <a:xfrm>
          <a:off x="0" y="0"/>
          <a:ext cx="0" cy="0"/>
          <a:chOff x="0" y="0"/>
          <a:chExt cx="0" cy="0"/>
        </a:xfrm>
      </p:grpSpPr>
      <p:sp>
        <p:nvSpPr>
          <p:cNvPr id="10" name="Rectangle 9"/>
          <p:cNvSpPr/>
          <p:nvPr userDrawn="1"/>
        </p:nvSpPr>
        <p:spPr>
          <a:xfrm>
            <a:off x="472440" y="475840"/>
            <a:ext cx="11247120" cy="685800"/>
          </a:xfrm>
          <a:prstGeom prst="rect">
            <a:avLst/>
          </a:prstGeom>
          <a:solidFill>
            <a:srgbClr val="005B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655320" y="475840"/>
            <a:ext cx="10881360" cy="685800"/>
          </a:xfrm>
        </p:spPr>
        <p:txBody>
          <a:bodyPr vert="horz" lIns="91440" tIns="64008" rIns="91440" bIns="0" rtlCol="0" anchor="ctr">
            <a:noAutofit/>
          </a:bodyPr>
          <a:lstStyle>
            <a:lvl1pPr>
              <a:defRPr lang="en-US" dirty="0">
                <a:solidFill>
                  <a:schemeClr val="bg1"/>
                </a:solidFill>
              </a:defRPr>
            </a:lvl1pPr>
          </a:lstStyle>
          <a:p>
            <a:pPr lvl="0"/>
            <a:r>
              <a:rPr lang="en-US" dirty="0"/>
              <a:t>Click to edit master title style</a:t>
            </a:r>
          </a:p>
        </p:txBody>
      </p:sp>
      <p:sp>
        <p:nvSpPr>
          <p:cNvPr id="3" name="Picture Placeholder 2"/>
          <p:cNvSpPr>
            <a:spLocks noGrp="1"/>
          </p:cNvSpPr>
          <p:nvPr>
            <p:ph type="pic" idx="1"/>
          </p:nvPr>
        </p:nvSpPr>
        <p:spPr>
          <a:xfrm>
            <a:off x="5191432" y="1295400"/>
            <a:ext cx="6163956" cy="470719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9" name="Text Placeholder 8"/>
          <p:cNvSpPr>
            <a:spLocks noGrp="1"/>
          </p:cNvSpPr>
          <p:nvPr>
            <p:ph type="body" sz="quarter" idx="13"/>
          </p:nvPr>
        </p:nvSpPr>
        <p:spPr>
          <a:xfrm>
            <a:off x="655320" y="1295400"/>
            <a:ext cx="4240530" cy="4707194"/>
          </a:xfrm>
        </p:spPr>
        <p:txBody>
          <a:bodyPr/>
          <a:lstStyle>
            <a:lvl2pPr>
              <a:defRPr sz="2400"/>
            </a:lvl2pPr>
            <a:lvl3pPr>
              <a:defRPr sz="2000"/>
            </a:lvl3pPr>
            <a:lvl4pPr>
              <a:defRPr sz="18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9645152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sans_no-text">
    <p:spTree>
      <p:nvGrpSpPr>
        <p:cNvPr id="1" name=""/>
        <p:cNvGrpSpPr/>
        <p:nvPr/>
      </p:nvGrpSpPr>
      <p:grpSpPr>
        <a:xfrm>
          <a:off x="0" y="0"/>
          <a:ext cx="0" cy="0"/>
          <a:chOff x="0" y="0"/>
          <a:chExt cx="0" cy="0"/>
        </a:xfrm>
      </p:grpSpPr>
      <p:sp>
        <p:nvSpPr>
          <p:cNvPr id="6" name="Rectangle 5"/>
          <p:cNvSpPr/>
          <p:nvPr userDrawn="1"/>
        </p:nvSpPr>
        <p:spPr>
          <a:xfrm>
            <a:off x="472440" y="475840"/>
            <a:ext cx="11247120" cy="685800"/>
          </a:xfrm>
          <a:prstGeom prst="rect">
            <a:avLst/>
          </a:prstGeom>
          <a:solidFill>
            <a:srgbClr val="005B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655320" y="475488"/>
            <a:ext cx="10881360" cy="685800"/>
          </a:xfrm>
        </p:spPr>
        <p:txBody>
          <a:bodyPr/>
          <a:lstStyle>
            <a:lvl1pP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58388884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ans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85342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sans_single-text">
    <p:spTree>
      <p:nvGrpSpPr>
        <p:cNvPr id="1" name=""/>
        <p:cNvGrpSpPr/>
        <p:nvPr/>
      </p:nvGrpSpPr>
      <p:grpSpPr>
        <a:xfrm>
          <a:off x="0" y="0"/>
          <a:ext cx="0" cy="0"/>
          <a:chOff x="0" y="0"/>
          <a:chExt cx="0" cy="0"/>
        </a:xfrm>
      </p:grpSpPr>
      <p:sp>
        <p:nvSpPr>
          <p:cNvPr id="7" name="Rectangle 6"/>
          <p:cNvSpPr/>
          <p:nvPr userDrawn="1"/>
        </p:nvSpPr>
        <p:spPr>
          <a:xfrm>
            <a:off x="472440" y="475840"/>
            <a:ext cx="11247120" cy="685800"/>
          </a:xfrm>
          <a:prstGeom prst="rect">
            <a:avLst/>
          </a:prstGeom>
          <a:solidFill>
            <a:srgbClr val="005B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655320" y="475840"/>
            <a:ext cx="10881360" cy="685799"/>
          </a:xfrm>
        </p:spPr>
        <p:txBody>
          <a:bodyPr/>
          <a:lstStyle>
            <a:lvl1pPr>
              <a:defRPr>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655320" y="1295400"/>
            <a:ext cx="10881360" cy="4876800"/>
          </a:xfrm>
        </p:spPr>
        <p:txBody>
          <a:bodyPr/>
          <a:lstStyle>
            <a:lvl1pPr>
              <a:lnSpc>
                <a:spcPct val="100000"/>
              </a:lnSpc>
              <a:spcBef>
                <a:spcPts val="1000"/>
              </a:spcBef>
              <a:defRPr sz="3200"/>
            </a:lvl1pPr>
            <a:lvl2pPr>
              <a:lnSpc>
                <a:spcPct val="100000"/>
              </a:lnSpc>
              <a:spcBef>
                <a:spcPts val="1000"/>
              </a:spcBef>
              <a:defRPr/>
            </a:lvl2pPr>
            <a:lvl3pPr>
              <a:lnSpc>
                <a:spcPct val="100000"/>
              </a:lnSpc>
              <a:spcBef>
                <a:spcPts val="1000"/>
              </a:spcBef>
              <a:defRPr/>
            </a:lvl3pPr>
            <a:lvl4pPr>
              <a:lnSpc>
                <a:spcPct val="100000"/>
              </a:lnSpc>
              <a:spcBef>
                <a:spcPts val="1000"/>
              </a:spcBef>
              <a:defRPr/>
            </a:lvl4pPr>
            <a:lvl5pPr>
              <a:lnSpc>
                <a:spcPct val="100000"/>
              </a:lnSpc>
              <a:spcBef>
                <a:spcPts val="1000"/>
              </a:spcBef>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0219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ans_single-text_subtitle">
    <p:spTree>
      <p:nvGrpSpPr>
        <p:cNvPr id="1" name=""/>
        <p:cNvGrpSpPr/>
        <p:nvPr/>
      </p:nvGrpSpPr>
      <p:grpSpPr>
        <a:xfrm>
          <a:off x="0" y="0"/>
          <a:ext cx="0" cy="0"/>
          <a:chOff x="0" y="0"/>
          <a:chExt cx="0" cy="0"/>
        </a:xfrm>
      </p:grpSpPr>
      <p:sp>
        <p:nvSpPr>
          <p:cNvPr id="9" name="Rectangle 8"/>
          <p:cNvSpPr/>
          <p:nvPr userDrawn="1"/>
        </p:nvSpPr>
        <p:spPr>
          <a:xfrm>
            <a:off x="472440" y="475840"/>
            <a:ext cx="11247120" cy="685800"/>
          </a:xfrm>
          <a:prstGeom prst="rect">
            <a:avLst/>
          </a:prstGeom>
          <a:solidFill>
            <a:srgbClr val="005B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hasCustomPrompt="1"/>
          </p:nvPr>
        </p:nvSpPr>
        <p:spPr bwMode="gray">
          <a:xfrm>
            <a:off x="655320" y="475841"/>
            <a:ext cx="10881360" cy="685800"/>
          </a:xfrm>
          <a:solidFill>
            <a:srgbClr val="005B7D"/>
          </a:solidFill>
        </p:spPr>
        <p:txBody>
          <a:bodyPr anchor="ctr" anchorCtr="0"/>
          <a:lstStyle>
            <a:lvl1pPr algn="l">
              <a:defRPr sz="2200">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655320" y="1295400"/>
            <a:ext cx="10881360" cy="589935"/>
          </a:xfrm>
        </p:spPr>
        <p:txBody>
          <a:bodyPr/>
          <a:lstStyle>
            <a:lvl1pPr marL="0" indent="0" algn="l">
              <a:buNone/>
              <a:defRPr sz="2800" b="1" i="0">
                <a:latin typeface="Gill Sans MT" charset="0"/>
                <a:ea typeface="Gill Sans MT" charset="0"/>
                <a:cs typeface="Gill Sans MT"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8" name="Text Placeholder 7"/>
          <p:cNvSpPr>
            <a:spLocks noGrp="1"/>
          </p:cNvSpPr>
          <p:nvPr>
            <p:ph type="body" sz="quarter" idx="13"/>
          </p:nvPr>
        </p:nvSpPr>
        <p:spPr>
          <a:xfrm>
            <a:off x="655320" y="2022811"/>
            <a:ext cx="10881360" cy="3717260"/>
          </a:xfrm>
        </p:spPr>
        <p:txBody>
          <a:bodyPr/>
          <a:lstStyle>
            <a:lvl1pPr>
              <a:defRPr sz="32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191352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sans_two-column-text">
    <p:spTree>
      <p:nvGrpSpPr>
        <p:cNvPr id="1" name=""/>
        <p:cNvGrpSpPr/>
        <p:nvPr/>
      </p:nvGrpSpPr>
      <p:grpSpPr>
        <a:xfrm>
          <a:off x="0" y="0"/>
          <a:ext cx="0" cy="0"/>
          <a:chOff x="0" y="0"/>
          <a:chExt cx="0" cy="0"/>
        </a:xfrm>
      </p:grpSpPr>
      <p:sp>
        <p:nvSpPr>
          <p:cNvPr id="8" name="Rectangle 7"/>
          <p:cNvSpPr/>
          <p:nvPr userDrawn="1"/>
        </p:nvSpPr>
        <p:spPr>
          <a:xfrm>
            <a:off x="472440" y="475840"/>
            <a:ext cx="11247120" cy="685800"/>
          </a:xfrm>
          <a:prstGeom prst="rect">
            <a:avLst/>
          </a:prstGeom>
          <a:solidFill>
            <a:srgbClr val="005B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655320" y="475839"/>
            <a:ext cx="10881360" cy="685801"/>
          </a:xfrm>
        </p:spPr>
        <p:txBody>
          <a:bodyPr/>
          <a:lstStyle>
            <a:lvl1pPr>
              <a:defRPr>
                <a:solidFill>
                  <a:schemeClr val="bg1"/>
                </a:solidFill>
              </a:defRPr>
            </a:lvl1pPr>
          </a:lstStyle>
          <a:p>
            <a:r>
              <a:rPr lang="en-US" dirty="0"/>
              <a:t>Click to edit master title style</a:t>
            </a:r>
          </a:p>
        </p:txBody>
      </p:sp>
      <p:sp>
        <p:nvSpPr>
          <p:cNvPr id="3" name="Content Placeholder 2"/>
          <p:cNvSpPr>
            <a:spLocks noGrp="1"/>
          </p:cNvSpPr>
          <p:nvPr>
            <p:ph sz="half" idx="1"/>
          </p:nvPr>
        </p:nvSpPr>
        <p:spPr>
          <a:xfrm>
            <a:off x="655320" y="1295400"/>
            <a:ext cx="5364480" cy="480782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72200" y="1295400"/>
            <a:ext cx="5364480" cy="480782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095594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sans_two-column-text_subtitle">
    <p:spTree>
      <p:nvGrpSpPr>
        <p:cNvPr id="1" name=""/>
        <p:cNvGrpSpPr/>
        <p:nvPr/>
      </p:nvGrpSpPr>
      <p:grpSpPr>
        <a:xfrm>
          <a:off x="0" y="0"/>
          <a:ext cx="0" cy="0"/>
          <a:chOff x="0" y="0"/>
          <a:chExt cx="0" cy="0"/>
        </a:xfrm>
      </p:grpSpPr>
      <p:sp>
        <p:nvSpPr>
          <p:cNvPr id="10" name="Rectangle 9"/>
          <p:cNvSpPr/>
          <p:nvPr userDrawn="1"/>
        </p:nvSpPr>
        <p:spPr>
          <a:xfrm>
            <a:off x="472440" y="475840"/>
            <a:ext cx="11247120" cy="685800"/>
          </a:xfrm>
          <a:prstGeom prst="rect">
            <a:avLst/>
          </a:prstGeom>
          <a:solidFill>
            <a:srgbClr val="005B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655320" y="475840"/>
            <a:ext cx="10881360" cy="685800"/>
          </a:xfrm>
        </p:spPr>
        <p:txBody>
          <a:bodyPr/>
          <a:lstStyle>
            <a:lvl1pPr>
              <a:defRPr>
                <a:solidFill>
                  <a:schemeClr val="bg1"/>
                </a:solidFill>
              </a:defRPr>
            </a:lvl1pPr>
          </a:lstStyle>
          <a:p>
            <a:r>
              <a:rPr lang="en-US" dirty="0"/>
              <a:t>Click to edit master title style</a:t>
            </a:r>
          </a:p>
        </p:txBody>
      </p:sp>
      <p:sp>
        <p:nvSpPr>
          <p:cNvPr id="3" name="Text Placeholder 2"/>
          <p:cNvSpPr>
            <a:spLocks noGrp="1"/>
          </p:cNvSpPr>
          <p:nvPr>
            <p:ph type="body" idx="1"/>
          </p:nvPr>
        </p:nvSpPr>
        <p:spPr>
          <a:xfrm>
            <a:off x="655320" y="1295400"/>
            <a:ext cx="5342255" cy="594360"/>
          </a:xfrm>
        </p:spPr>
        <p:txBody>
          <a:bodyPr anchor="t" anchorCtr="0"/>
          <a:lstStyle>
            <a:lvl1pPr marL="0" indent="0">
              <a:buNone/>
              <a:defRPr sz="2800" b="1" i="0">
                <a:latin typeface="Gill Sans MT" charset="0"/>
                <a:ea typeface="Gill Sans MT" charset="0"/>
                <a:cs typeface="Gill Sans MT"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655320" y="2023520"/>
            <a:ext cx="5342255" cy="4166143"/>
          </a:xfrm>
        </p:spPr>
        <p:txBody>
          <a:bodyPr/>
          <a:lstStyle>
            <a:lvl1pPr>
              <a:defRPr sz="2800"/>
            </a:lvl1pPr>
            <a:lvl2pPr>
              <a:defRPr sz="2400"/>
            </a:lvl2pPr>
            <a:lvl3pPr>
              <a:defRPr sz="2000"/>
            </a:lvl3pPr>
            <a:lvl4pPr>
              <a:defRPr sz="18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72200" y="1295400"/>
            <a:ext cx="5364480" cy="594360"/>
          </a:xfrm>
        </p:spPr>
        <p:txBody>
          <a:bodyPr anchor="t" anchorCtr="0"/>
          <a:lstStyle>
            <a:lvl1pPr marL="0" indent="0">
              <a:buNone/>
              <a:defRPr sz="2800" b="1" i="0">
                <a:latin typeface="Gill Sans MT" charset="0"/>
                <a:ea typeface="Gill Sans MT" charset="0"/>
                <a:cs typeface="Gill Sans MT"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172200" y="2023520"/>
            <a:ext cx="5364480" cy="4166143"/>
          </a:xfrm>
        </p:spPr>
        <p:txBody>
          <a:bodyPr/>
          <a:lstStyle>
            <a:lvl1pPr>
              <a:defRPr sz="2400"/>
            </a:lvl1pPr>
            <a:lvl2pPr>
              <a:defRPr sz="2400"/>
            </a:lvl2pPr>
            <a:lvl3pPr>
              <a:defRPr sz="2000"/>
            </a:lvl3pPr>
            <a:lvl4pPr>
              <a:defRPr sz="18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494591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ans_text_picture">
    <p:spTree>
      <p:nvGrpSpPr>
        <p:cNvPr id="1" name=""/>
        <p:cNvGrpSpPr/>
        <p:nvPr/>
      </p:nvGrpSpPr>
      <p:grpSpPr>
        <a:xfrm>
          <a:off x="0" y="0"/>
          <a:ext cx="0" cy="0"/>
          <a:chOff x="0" y="0"/>
          <a:chExt cx="0" cy="0"/>
        </a:xfrm>
      </p:grpSpPr>
      <p:sp>
        <p:nvSpPr>
          <p:cNvPr id="10" name="Rectangle 9"/>
          <p:cNvSpPr/>
          <p:nvPr userDrawn="1"/>
        </p:nvSpPr>
        <p:spPr>
          <a:xfrm>
            <a:off x="472440" y="475840"/>
            <a:ext cx="11247120" cy="685800"/>
          </a:xfrm>
          <a:prstGeom prst="rect">
            <a:avLst/>
          </a:prstGeom>
          <a:solidFill>
            <a:srgbClr val="005B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655320" y="475840"/>
            <a:ext cx="10881360" cy="685800"/>
          </a:xfrm>
        </p:spPr>
        <p:txBody>
          <a:bodyPr vert="horz" lIns="91440" tIns="64008" rIns="91440" bIns="0" rtlCol="0" anchor="ctr">
            <a:noAutofit/>
          </a:bodyPr>
          <a:lstStyle>
            <a:lvl1pPr>
              <a:defRPr lang="en-US" dirty="0">
                <a:solidFill>
                  <a:schemeClr val="bg1"/>
                </a:solidFill>
              </a:defRPr>
            </a:lvl1pPr>
          </a:lstStyle>
          <a:p>
            <a:pPr lvl="0"/>
            <a:r>
              <a:rPr lang="en-US" dirty="0"/>
              <a:t>Click to edit master title style</a:t>
            </a:r>
          </a:p>
        </p:txBody>
      </p:sp>
      <p:sp>
        <p:nvSpPr>
          <p:cNvPr id="3" name="Picture Placeholder 2"/>
          <p:cNvSpPr>
            <a:spLocks noGrp="1"/>
          </p:cNvSpPr>
          <p:nvPr>
            <p:ph type="pic" idx="1"/>
          </p:nvPr>
        </p:nvSpPr>
        <p:spPr>
          <a:xfrm>
            <a:off x="5191432" y="1295400"/>
            <a:ext cx="6163956" cy="470719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9" name="Text Placeholder 8"/>
          <p:cNvSpPr>
            <a:spLocks noGrp="1"/>
          </p:cNvSpPr>
          <p:nvPr>
            <p:ph type="body" sz="quarter" idx="13"/>
          </p:nvPr>
        </p:nvSpPr>
        <p:spPr>
          <a:xfrm>
            <a:off x="655320" y="1295400"/>
            <a:ext cx="4240530" cy="4707194"/>
          </a:xfrm>
        </p:spPr>
        <p:txBody>
          <a:bodyPr/>
          <a:lstStyle>
            <a:lvl2pPr>
              <a:defRPr sz="2400"/>
            </a:lvl2pPr>
            <a:lvl3pPr>
              <a:defRPr sz="2000"/>
            </a:lvl3pPr>
            <a:lvl4pPr>
              <a:defRPr sz="18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185454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sans_no-text">
    <p:spTree>
      <p:nvGrpSpPr>
        <p:cNvPr id="1" name=""/>
        <p:cNvGrpSpPr/>
        <p:nvPr/>
      </p:nvGrpSpPr>
      <p:grpSpPr>
        <a:xfrm>
          <a:off x="0" y="0"/>
          <a:ext cx="0" cy="0"/>
          <a:chOff x="0" y="0"/>
          <a:chExt cx="0" cy="0"/>
        </a:xfrm>
      </p:grpSpPr>
      <p:sp>
        <p:nvSpPr>
          <p:cNvPr id="6" name="Rectangle 5"/>
          <p:cNvSpPr/>
          <p:nvPr userDrawn="1"/>
        </p:nvSpPr>
        <p:spPr>
          <a:xfrm>
            <a:off x="472440" y="475840"/>
            <a:ext cx="11247120" cy="685800"/>
          </a:xfrm>
          <a:prstGeom prst="rect">
            <a:avLst/>
          </a:prstGeom>
          <a:solidFill>
            <a:srgbClr val="005B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655320" y="475488"/>
            <a:ext cx="10881360" cy="685800"/>
          </a:xfrm>
        </p:spPr>
        <p:txBody>
          <a:bodyPr/>
          <a:lstStyle>
            <a:lvl1pP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15916061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ans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003688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sans_single-text">
    <p:spTree>
      <p:nvGrpSpPr>
        <p:cNvPr id="1" name=""/>
        <p:cNvGrpSpPr/>
        <p:nvPr/>
      </p:nvGrpSpPr>
      <p:grpSpPr>
        <a:xfrm>
          <a:off x="0" y="0"/>
          <a:ext cx="0" cy="0"/>
          <a:chOff x="0" y="0"/>
          <a:chExt cx="0" cy="0"/>
        </a:xfrm>
      </p:grpSpPr>
      <p:sp>
        <p:nvSpPr>
          <p:cNvPr id="7" name="Rectangle 6"/>
          <p:cNvSpPr/>
          <p:nvPr userDrawn="1"/>
        </p:nvSpPr>
        <p:spPr>
          <a:xfrm>
            <a:off x="472440" y="475840"/>
            <a:ext cx="11247120" cy="685800"/>
          </a:xfrm>
          <a:prstGeom prst="rect">
            <a:avLst/>
          </a:prstGeom>
          <a:solidFill>
            <a:srgbClr val="005B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655320" y="475840"/>
            <a:ext cx="10881360" cy="685799"/>
          </a:xfrm>
        </p:spPr>
        <p:txBody>
          <a:bodyPr/>
          <a:lstStyle>
            <a:lvl1pPr>
              <a:defRPr>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655320" y="1295400"/>
            <a:ext cx="10881360" cy="4876800"/>
          </a:xfrm>
        </p:spPr>
        <p:txBody>
          <a:bodyPr/>
          <a:lstStyle>
            <a:lvl1pPr>
              <a:lnSpc>
                <a:spcPct val="100000"/>
              </a:lnSpc>
              <a:spcBef>
                <a:spcPts val="1000"/>
              </a:spcBef>
              <a:defRPr sz="3200"/>
            </a:lvl1pPr>
            <a:lvl2pPr>
              <a:lnSpc>
                <a:spcPct val="100000"/>
              </a:lnSpc>
              <a:spcBef>
                <a:spcPts val="1000"/>
              </a:spcBef>
              <a:defRPr/>
            </a:lvl2pPr>
            <a:lvl3pPr>
              <a:lnSpc>
                <a:spcPct val="100000"/>
              </a:lnSpc>
              <a:spcBef>
                <a:spcPts val="1000"/>
              </a:spcBef>
              <a:defRPr/>
            </a:lvl3pPr>
            <a:lvl4pPr>
              <a:lnSpc>
                <a:spcPct val="100000"/>
              </a:lnSpc>
              <a:spcBef>
                <a:spcPts val="1000"/>
              </a:spcBef>
              <a:defRPr/>
            </a:lvl4pPr>
            <a:lvl5pPr>
              <a:lnSpc>
                <a:spcPct val="100000"/>
              </a:lnSpc>
              <a:spcBef>
                <a:spcPts val="1000"/>
              </a:spcBef>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8885801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4.xml"/><Relationship Id="rId7" Type="http://schemas.openxmlformats.org/officeDocument/2006/relationships/slideLayout" Target="../slideLayouts/slideLayout8.xml"/><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slideLayout" Target="../slideLayouts/slideLayout7.xml"/><Relationship Id="rId5" Type="http://schemas.openxmlformats.org/officeDocument/2006/relationships/slideLayout" Target="../slideLayouts/slideLayout6.xml"/><Relationship Id="rId4" Type="http://schemas.openxmlformats.org/officeDocument/2006/relationships/slideLayout" Target="../slideLayouts/slideLayout5.xml"/><Relationship Id="rId9" Type="http://schemas.openxmlformats.org/officeDocument/2006/relationships/image" Target="../media/image2.emf"/></Relationships>
</file>

<file path=ppt/slideMasters/_rels/slideMaster3.xml.rels><?xml version="1.0" encoding="UTF-8" standalone="yes"?>
<Relationships xmlns="http://schemas.openxmlformats.org/package/2006/relationships"><Relationship Id="rId8" Type="http://schemas.openxmlformats.org/officeDocument/2006/relationships/theme" Target="../theme/theme3.xml"/><Relationship Id="rId3" Type="http://schemas.openxmlformats.org/officeDocument/2006/relationships/slideLayout" Target="../slideLayouts/slideLayout11.xml"/><Relationship Id="rId7" Type="http://schemas.openxmlformats.org/officeDocument/2006/relationships/slideLayout" Target="../slideLayouts/slideLayout15.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5" Type="http://schemas.openxmlformats.org/officeDocument/2006/relationships/slideLayout" Target="../slideLayouts/slideLayout13.xml"/><Relationship Id="rId4" Type="http://schemas.openxmlformats.org/officeDocument/2006/relationships/slideLayout" Target="../slideLayouts/slideLayout12.xml"/><Relationship Id="rId9" Type="http://schemas.openxmlformats.org/officeDocument/2006/relationships/image" Target="../media/image2.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 name="Rectangle 9"/>
          <p:cNvSpPr/>
          <p:nvPr/>
        </p:nvSpPr>
        <p:spPr bwMode="auto">
          <a:xfrm>
            <a:off x="472440" y="4851400"/>
            <a:ext cx="11247120" cy="1562100"/>
          </a:xfrm>
          <a:prstGeom prst="rect">
            <a:avLst/>
          </a:prstGeom>
          <a:solidFill>
            <a:srgbClr val="D9D9D9"/>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400" b="0" i="0" u="none" strike="noStrike" cap="none" normalizeH="0" baseline="0" dirty="0">
              <a:ln>
                <a:noFill/>
              </a:ln>
              <a:solidFill>
                <a:srgbClr val="005C7D"/>
              </a:solidFill>
              <a:effectLst/>
              <a:latin typeface="Times New Roman" pitchFamily="18" charset="0"/>
            </a:endParaRPr>
          </a:p>
        </p:txBody>
      </p:sp>
      <p:sp>
        <p:nvSpPr>
          <p:cNvPr id="7" name="Rectangle 6"/>
          <p:cNvSpPr/>
          <p:nvPr/>
        </p:nvSpPr>
        <p:spPr>
          <a:xfrm>
            <a:off x="472442" y="475840"/>
            <a:ext cx="3568618" cy="685800"/>
          </a:xfrm>
          <a:prstGeom prst="rect">
            <a:avLst/>
          </a:prstGeom>
          <a:solidFill>
            <a:srgbClr val="005B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472442" y="475840"/>
            <a:ext cx="3568617" cy="685800"/>
          </a:xfrm>
          <a:prstGeom prst="rect">
            <a:avLst/>
          </a:prstGeom>
        </p:spPr>
        <p:txBody>
          <a:bodyPr vert="horz" lIns="91440" tIns="64008" rIns="91440" bIns="0" rtlCol="0" anchor="ctr">
            <a:noAutofit/>
          </a:bodyPr>
          <a:lstStyle/>
          <a:p>
            <a:pPr lvl="0"/>
            <a:r>
              <a:rPr lang="en-US" dirty="0"/>
              <a:t>Click to edit Master title style</a:t>
            </a:r>
          </a:p>
        </p:txBody>
      </p:sp>
      <p:sp>
        <p:nvSpPr>
          <p:cNvPr id="3" name="Text Placeholder 2"/>
          <p:cNvSpPr>
            <a:spLocks noGrp="1"/>
          </p:cNvSpPr>
          <p:nvPr>
            <p:ph type="body" idx="1"/>
          </p:nvPr>
        </p:nvSpPr>
        <p:spPr>
          <a:xfrm>
            <a:off x="2404314" y="1918425"/>
            <a:ext cx="9315246" cy="2286000"/>
          </a:xfrm>
          <a:prstGeom prst="rect">
            <a:avLst/>
          </a:prstGeom>
        </p:spPr>
        <p:txBody>
          <a:bodyPr vert="horz" lIns="91440" tIns="45720" rIns="91440" bIns="45720" rtlCol="0" anchor="ctr" anchorCtr="0">
            <a:noAutofit/>
          </a:bodyPr>
          <a:lstStyle/>
          <a:p>
            <a:pPr lvl="0"/>
            <a:r>
              <a:rPr lang="en-US" dirty="0"/>
              <a:t>Click to edit Master text styles</a:t>
            </a:r>
          </a:p>
        </p:txBody>
      </p:sp>
      <p:cxnSp>
        <p:nvCxnSpPr>
          <p:cNvPr id="8" name="Straight Connector 7"/>
          <p:cNvCxnSpPr/>
          <p:nvPr/>
        </p:nvCxnSpPr>
        <p:spPr>
          <a:xfrm>
            <a:off x="2061412" y="1918425"/>
            <a:ext cx="0" cy="2286000"/>
          </a:xfrm>
          <a:prstGeom prst="line">
            <a:avLst/>
          </a:prstGeom>
          <a:ln w="12700">
            <a:solidFill>
              <a:srgbClr val="7F7F7F"/>
            </a:solidFill>
          </a:ln>
        </p:spPr>
        <p:style>
          <a:lnRef idx="1">
            <a:schemeClr val="accent1"/>
          </a:lnRef>
          <a:fillRef idx="0">
            <a:schemeClr val="accent1"/>
          </a:fillRef>
          <a:effectRef idx="0">
            <a:schemeClr val="accent1"/>
          </a:effectRef>
          <a:fontRef idx="minor">
            <a:schemeClr val="tx1"/>
          </a:fontRef>
        </p:style>
      </p:cxnSp>
      <p:pic>
        <p:nvPicPr>
          <p:cNvPr id="9" name="Picture 8"/>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89811" y="2804224"/>
            <a:ext cx="1028700" cy="549025"/>
          </a:xfrm>
          <a:prstGeom prst="rect">
            <a:avLst/>
          </a:prstGeom>
        </p:spPr>
      </p:pic>
      <p:sp>
        <p:nvSpPr>
          <p:cNvPr id="11" name="Rectangle 10"/>
          <p:cNvSpPr/>
          <p:nvPr/>
        </p:nvSpPr>
        <p:spPr bwMode="auto">
          <a:xfrm>
            <a:off x="4035323" y="475488"/>
            <a:ext cx="7684238" cy="685800"/>
          </a:xfrm>
          <a:prstGeom prst="rect">
            <a:avLst/>
          </a:prstGeom>
          <a:solidFill>
            <a:srgbClr val="7F7F7F"/>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400" b="0" i="0" u="none" strike="noStrike" cap="none" normalizeH="0" baseline="0">
              <a:ln>
                <a:noFill/>
              </a:ln>
              <a:solidFill>
                <a:srgbClr val="005C7D"/>
              </a:solidFill>
              <a:effectLst/>
              <a:latin typeface="Times New Roman" pitchFamily="18" charset="0"/>
            </a:endParaRPr>
          </a:p>
        </p:txBody>
      </p:sp>
      <p:cxnSp>
        <p:nvCxnSpPr>
          <p:cNvPr id="12" name="Straight Connector 11"/>
          <p:cNvCxnSpPr/>
          <p:nvPr/>
        </p:nvCxnSpPr>
        <p:spPr bwMode="white">
          <a:xfrm>
            <a:off x="4035323" y="442452"/>
            <a:ext cx="0" cy="759542"/>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16567497"/>
      </p:ext>
    </p:extLst>
  </p:cSld>
  <p:clrMap bg1="lt1" tx1="dk1" bg2="lt2" tx2="dk2" accent1="accent1" accent2="accent2" accent3="accent3" accent4="accent4" accent5="accent5" accent6="accent6" hlink="hlink" folHlink="folHlink"/>
  <p:sldLayoutIdLst>
    <p:sldLayoutId id="2147483664" r:id="rId1"/>
  </p:sldLayoutIdLst>
  <p:hf hdr="0" ftr="0" dt="0"/>
  <p:txStyles>
    <p:titleStyle>
      <a:lvl1pPr algn="l" defTabSz="914400" rtl="0" eaLnBrk="1" latinLnBrk="0" hangingPunct="1">
        <a:lnSpc>
          <a:spcPct val="90000"/>
        </a:lnSpc>
        <a:spcBef>
          <a:spcPct val="0"/>
        </a:spcBef>
        <a:buNone/>
        <a:defRPr lang="en-US" sz="2200" b="1" i="0" kern="1200" smtClean="0">
          <a:solidFill>
            <a:schemeClr val="bg1"/>
          </a:solidFill>
          <a:latin typeface="Gill Sans MT" charset="0"/>
          <a:ea typeface="Gill Sans MT" charset="0"/>
          <a:cs typeface="Gill Sans MT" charset="0"/>
        </a:defRPr>
      </a:lvl1pPr>
    </p:titleStyle>
    <p:bodyStyle>
      <a:lvl1pPr marL="0" indent="0" algn="l" defTabSz="914400" rtl="0" eaLnBrk="1" latinLnBrk="0" hangingPunct="1">
        <a:lnSpc>
          <a:spcPct val="90000"/>
        </a:lnSpc>
        <a:spcBef>
          <a:spcPts val="1000"/>
        </a:spcBef>
        <a:buFont typeface="Arial"/>
        <a:buNone/>
        <a:defRPr sz="6000" kern="1200">
          <a:solidFill>
            <a:srgbClr val="005B7D"/>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6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6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6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6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bwMode="gray">
          <a:xfrm>
            <a:off x="655320" y="365125"/>
            <a:ext cx="10881360" cy="685800"/>
          </a:xfrm>
          <a:prstGeom prst="rect">
            <a:avLst/>
          </a:prstGeom>
        </p:spPr>
        <p:txBody>
          <a:bodyPr vert="horz" lIns="91440" tIns="64008" rIns="91440" bIns="0" rtlCol="0" anchor="ctr">
            <a:noAutofit/>
          </a:bodyPr>
          <a:lstStyle/>
          <a:p>
            <a:r>
              <a:rPr lang="en-US" dirty="0"/>
              <a:t>Click to edit master title style</a:t>
            </a:r>
          </a:p>
        </p:txBody>
      </p:sp>
      <p:sp>
        <p:nvSpPr>
          <p:cNvPr id="3" name="Text Placeholder 2"/>
          <p:cNvSpPr>
            <a:spLocks noGrp="1"/>
          </p:cNvSpPr>
          <p:nvPr>
            <p:ph type="body" idx="1"/>
          </p:nvPr>
        </p:nvSpPr>
        <p:spPr>
          <a:xfrm>
            <a:off x="655320" y="1295400"/>
            <a:ext cx="10881360" cy="4894388"/>
          </a:xfrm>
          <a:prstGeom prst="rect">
            <a:avLst/>
          </a:prstGeom>
        </p:spPr>
        <p:txBody>
          <a:bodyPr vert="horz" lIns="91440" tIns="45720" rIns="91440" bIns="45720" rtlCol="0">
            <a:noAutofit/>
          </a:bodyPr>
          <a:lstStyle/>
          <a:p>
            <a:pPr lvl="1"/>
            <a:r>
              <a:rPr lang="en-US" dirty="0"/>
              <a:t>Click to edit Master text styles</a:t>
            </a:r>
          </a:p>
          <a:p>
            <a:pPr lvl="2"/>
            <a:r>
              <a:rPr lang="en-US" dirty="0"/>
              <a:t>Second level</a:t>
            </a:r>
          </a:p>
          <a:p>
            <a:pPr lvl="3"/>
            <a:r>
              <a:rPr lang="en-US" dirty="0"/>
              <a:t>Third level</a:t>
            </a:r>
          </a:p>
          <a:p>
            <a:pPr lvl="4"/>
            <a:r>
              <a:rPr lang="en-US" dirty="0"/>
              <a:t>Fourth level</a:t>
            </a:r>
          </a:p>
        </p:txBody>
      </p:sp>
      <p:cxnSp>
        <p:nvCxnSpPr>
          <p:cNvPr id="11" name="Straight Connector 10"/>
          <p:cNvCxnSpPr/>
          <p:nvPr/>
        </p:nvCxnSpPr>
        <p:spPr bwMode="gray">
          <a:xfrm>
            <a:off x="1016000" y="6311900"/>
            <a:ext cx="0" cy="546101"/>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pic>
        <p:nvPicPr>
          <p:cNvPr id="12" name="Picture 11"/>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bwMode="auto">
          <a:xfrm>
            <a:off x="245909" y="6439685"/>
            <a:ext cx="559187" cy="298743"/>
          </a:xfrm>
          <a:prstGeom prst="rect">
            <a:avLst/>
          </a:prstGeom>
        </p:spPr>
      </p:pic>
      <p:sp>
        <p:nvSpPr>
          <p:cNvPr id="17" name="Slide Number Placeholder 5"/>
          <p:cNvSpPr txBox="1">
            <a:spLocks/>
          </p:cNvSpPr>
          <p:nvPr userDrawn="1"/>
        </p:nvSpPr>
        <p:spPr bwMode="gray">
          <a:xfrm>
            <a:off x="11553613" y="6334814"/>
            <a:ext cx="653796" cy="548640"/>
          </a:xfrm>
          <a:prstGeom prst="rect">
            <a:avLst/>
          </a:prstGeom>
        </p:spPr>
        <p:txBody>
          <a:bodyPr vert="horz" lIns="91440" tIns="45720" rIns="91440" bIns="45720" rtlCol="0" anchor="ctr"/>
          <a:lstStyle>
            <a:defPPr>
              <a:defRPr lang="en-US"/>
            </a:defPPr>
            <a:lvl1pPr marL="0" algn="ctr" defTabSz="914400" rtl="0" eaLnBrk="1" latinLnBrk="0" hangingPunct="1">
              <a:defRPr sz="1100" b="1" i="0" kern="1200">
                <a:solidFill>
                  <a:schemeClr val="bg1"/>
                </a:solidFill>
                <a:latin typeface="Gill Sans MT" charset="0"/>
                <a:ea typeface="Gill Sans MT" charset="0"/>
                <a:cs typeface="Gill Sans MT"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12C446D-6113-E749-B2D6-33109B9D4DC9}" type="slidenum">
              <a:rPr lang="en-US" sz="1000" smtClean="0"/>
              <a:pPr/>
              <a:t>‹#›</a:t>
            </a:fld>
            <a:endParaRPr lang="en-US" sz="1000" dirty="0"/>
          </a:p>
        </p:txBody>
      </p:sp>
      <p:sp>
        <p:nvSpPr>
          <p:cNvPr id="9" name="Rectangle 8">
            <a:extLst>
              <a:ext uri="{FF2B5EF4-FFF2-40B4-BE49-F238E27FC236}">
                <a16:creationId xmlns:a16="http://schemas.microsoft.com/office/drawing/2014/main" id="{930743BA-B572-D741-8FC3-2F2C4BD7A352}"/>
              </a:ext>
            </a:extLst>
          </p:cNvPr>
          <p:cNvSpPr/>
          <p:nvPr userDrawn="1"/>
        </p:nvSpPr>
        <p:spPr>
          <a:xfrm>
            <a:off x="1524" y="6311900"/>
            <a:ext cx="12188952" cy="54864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9ABC576F-94D9-6443-9FC1-5C95174C0344}"/>
              </a:ext>
            </a:extLst>
          </p:cNvPr>
          <p:cNvCxnSpPr/>
          <p:nvPr userDrawn="1"/>
        </p:nvCxnSpPr>
        <p:spPr bwMode="white">
          <a:xfrm>
            <a:off x="1016000" y="6311900"/>
            <a:ext cx="0" cy="546101"/>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94B8C6FD-2721-534D-A3A0-EC409734D6C1}"/>
              </a:ext>
            </a:extLst>
          </p:cNvPr>
          <p:cNvPicPr>
            <a:picLocks noChangeAspect="1"/>
          </p:cNvPicPr>
          <p:nvPr userDrawn="1"/>
        </p:nvPicPr>
        <p:blipFill>
          <a:blip r:embed="rId9" cstate="email">
            <a:extLst>
              <a:ext uri="{28A0092B-C50C-407E-A947-70E740481C1C}">
                <a14:useLocalDpi xmlns:a14="http://schemas.microsoft.com/office/drawing/2010/main"/>
              </a:ext>
            </a:extLst>
          </a:blip>
          <a:stretch>
            <a:fillRect/>
          </a:stretch>
        </p:blipFill>
        <p:spPr>
          <a:xfrm>
            <a:off x="245909" y="6439685"/>
            <a:ext cx="559187" cy="298743"/>
          </a:xfrm>
          <a:prstGeom prst="rect">
            <a:avLst/>
          </a:prstGeom>
        </p:spPr>
      </p:pic>
      <p:sp>
        <p:nvSpPr>
          <p:cNvPr id="18" name="Slide Number Placeholder 5">
            <a:extLst>
              <a:ext uri="{FF2B5EF4-FFF2-40B4-BE49-F238E27FC236}">
                <a16:creationId xmlns:a16="http://schemas.microsoft.com/office/drawing/2014/main" id="{0660AEF0-B2EC-9C42-A3DF-ABAA549DAF5A}"/>
              </a:ext>
            </a:extLst>
          </p:cNvPr>
          <p:cNvSpPr>
            <a:spLocks noGrp="1"/>
          </p:cNvSpPr>
          <p:nvPr>
            <p:ph type="sldNum" sz="quarter" idx="4"/>
          </p:nvPr>
        </p:nvSpPr>
        <p:spPr>
          <a:xfrm>
            <a:off x="11536680" y="6311900"/>
            <a:ext cx="653796" cy="546101"/>
          </a:xfrm>
          <a:prstGeom prst="rect">
            <a:avLst/>
          </a:prstGeom>
        </p:spPr>
        <p:txBody>
          <a:bodyPr vert="horz" lIns="91440" tIns="45720" rIns="91440" bIns="45720" rtlCol="0" anchor="ctr"/>
          <a:lstStyle>
            <a:lvl1pPr algn="ctr">
              <a:defRPr sz="1100" b="1" i="0">
                <a:solidFill>
                  <a:schemeClr val="bg1"/>
                </a:solidFill>
                <a:latin typeface="Gill Sans MT" charset="0"/>
                <a:ea typeface="Gill Sans MT" charset="0"/>
                <a:cs typeface="Gill Sans MT" charset="0"/>
              </a:defRPr>
            </a:lvl1pPr>
          </a:lstStyle>
          <a:p>
            <a:fld id="{A12C446D-6113-E749-B2D6-33109B9D4DC9}" type="slidenum">
              <a:rPr lang="en-US" smtClean="0"/>
              <a:pPr/>
              <a:t>‹#›</a:t>
            </a:fld>
            <a:endParaRPr lang="en-US" dirty="0"/>
          </a:p>
        </p:txBody>
      </p:sp>
      <p:sp>
        <p:nvSpPr>
          <p:cNvPr id="13" name="TextBox 12">
            <a:extLst>
              <a:ext uri="{FF2B5EF4-FFF2-40B4-BE49-F238E27FC236}">
                <a16:creationId xmlns:a16="http://schemas.microsoft.com/office/drawing/2014/main" id="{85575E63-C5C6-4745-8D8D-DC551C2EB53E}"/>
              </a:ext>
            </a:extLst>
          </p:cNvPr>
          <p:cNvSpPr txBox="1"/>
          <p:nvPr userDrawn="1"/>
        </p:nvSpPr>
        <p:spPr>
          <a:xfrm>
            <a:off x="7970811" y="6411015"/>
            <a:ext cx="3565870" cy="430887"/>
          </a:xfrm>
          <a:prstGeom prst="rect">
            <a:avLst/>
          </a:prstGeom>
          <a:noFill/>
        </p:spPr>
        <p:txBody>
          <a:bodyPr wrap="square" rtlCol="0">
            <a:spAutoFit/>
          </a:bodyPr>
          <a:lstStyle/>
          <a:p>
            <a:pPr algn="r"/>
            <a:r>
              <a:rPr lang="en-US" sz="1100" dirty="0">
                <a:solidFill>
                  <a:schemeClr val="bg1"/>
                </a:solidFill>
                <a:latin typeface="Gill Sans MT" panose="020B0502020104020203" pitchFamily="34" charset="0"/>
              </a:rPr>
              <a:t>Presentation based on SEC530: Defensible Security Architecture and Engineering</a:t>
            </a:r>
            <a:endParaRPr lang="en-US" sz="1100" b="1" dirty="0">
              <a:solidFill>
                <a:schemeClr val="bg1"/>
              </a:solidFill>
              <a:latin typeface="Gill Sans MT" panose="020B0502020104020203" pitchFamily="34" charset="0"/>
            </a:endParaRPr>
          </a:p>
        </p:txBody>
      </p:sp>
    </p:spTree>
    <p:extLst>
      <p:ext uri="{BB962C8B-B14F-4D97-AF65-F5344CB8AC3E}">
        <p14:creationId xmlns:p14="http://schemas.microsoft.com/office/powerpoint/2010/main" val="653320386"/>
      </p:ext>
    </p:extLst>
  </p:cSld>
  <p:clrMap bg1="lt1" tx1="dk1" bg2="lt2" tx2="dk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 id="2147483702" r:id="rId5"/>
    <p:sldLayoutId id="2147483703" r:id="rId6"/>
    <p:sldLayoutId id="2147483704" r:id="rId7"/>
  </p:sldLayoutIdLst>
  <p:hf sldNum="0" hdr="0" ftr="0" dt="0"/>
  <p:txStyles>
    <p:titleStyle>
      <a:lvl1pPr algn="l" defTabSz="914400" rtl="0" eaLnBrk="1" latinLnBrk="0" hangingPunct="1">
        <a:lnSpc>
          <a:spcPct val="90000"/>
        </a:lnSpc>
        <a:spcBef>
          <a:spcPct val="0"/>
        </a:spcBef>
        <a:buNone/>
        <a:defRPr sz="2200" b="1" i="0" kern="1200" cap="none" baseline="0">
          <a:solidFill>
            <a:schemeClr val="tx1"/>
          </a:solidFill>
          <a:latin typeface="Gill Sans MT" charset="0"/>
          <a:ea typeface="Gill Sans MT" charset="0"/>
          <a:cs typeface="Gill Sans MT" charset="0"/>
        </a:defRPr>
      </a:lvl1pPr>
    </p:titleStyle>
    <p:bodyStyle>
      <a:lvl1pPr marL="0" indent="0" algn="l" defTabSz="914400" rtl="0" eaLnBrk="1" latinLnBrk="0" hangingPunct="1">
        <a:lnSpc>
          <a:spcPct val="90000"/>
        </a:lnSpc>
        <a:spcBef>
          <a:spcPts val="1000"/>
        </a:spcBef>
        <a:buFont typeface="Arial"/>
        <a:buNone/>
        <a:defRPr sz="2800" kern="1200">
          <a:solidFill>
            <a:schemeClr val="tx1"/>
          </a:solidFill>
          <a:latin typeface="+mn-lt"/>
          <a:ea typeface="+mn-ea"/>
          <a:cs typeface="+mn-cs"/>
        </a:defRPr>
      </a:lvl1pPr>
      <a:lvl2pPr marL="403225" indent="-277813" algn="l" defTabSz="914400" rtl="0" eaLnBrk="1" latinLnBrk="0" hangingPunct="1">
        <a:lnSpc>
          <a:spcPct val="90000"/>
        </a:lnSpc>
        <a:spcBef>
          <a:spcPts val="1000"/>
        </a:spcBef>
        <a:buSzPct val="125000"/>
        <a:buFont typeface="Arial" charset="0"/>
        <a:buChar char="•"/>
        <a:tabLst/>
        <a:defRPr sz="2800" kern="1200">
          <a:solidFill>
            <a:schemeClr val="tx1"/>
          </a:solidFill>
          <a:latin typeface="+mn-lt"/>
          <a:ea typeface="+mn-ea"/>
          <a:cs typeface="+mn-cs"/>
        </a:defRPr>
      </a:lvl2pPr>
      <a:lvl3pPr marL="752475" indent="-292100" algn="l" defTabSz="914400" rtl="0" eaLnBrk="1" latinLnBrk="0" hangingPunct="1">
        <a:lnSpc>
          <a:spcPct val="90000"/>
        </a:lnSpc>
        <a:spcBef>
          <a:spcPts val="1000"/>
        </a:spcBef>
        <a:buFont typeface="Courier New" charset="0"/>
        <a:buChar char="o"/>
        <a:tabLst/>
        <a:defRPr sz="2400" kern="1200">
          <a:solidFill>
            <a:schemeClr val="tx1"/>
          </a:solidFill>
          <a:latin typeface="+mn-lt"/>
          <a:ea typeface="+mn-ea"/>
          <a:cs typeface="+mn-cs"/>
        </a:defRPr>
      </a:lvl3pPr>
      <a:lvl4pPr marL="1031875" indent="-223838" algn="l" defTabSz="914400" rtl="0" eaLnBrk="1" latinLnBrk="0" hangingPunct="1">
        <a:lnSpc>
          <a:spcPct val="90000"/>
        </a:lnSpc>
        <a:spcBef>
          <a:spcPts val="1000"/>
        </a:spcBef>
        <a:buFont typeface="Arial"/>
        <a:buChar char="•"/>
        <a:tabLst/>
        <a:defRPr sz="2000" kern="1200">
          <a:solidFill>
            <a:schemeClr val="tx1"/>
          </a:solidFill>
          <a:latin typeface="+mn-lt"/>
          <a:ea typeface="+mn-ea"/>
          <a:cs typeface="+mn-cs"/>
        </a:defRPr>
      </a:lvl4pPr>
      <a:lvl5pPr marL="1325563" indent="-238125" algn="l" defTabSz="914400" rtl="0" eaLnBrk="1" latinLnBrk="0" hangingPunct="1">
        <a:lnSpc>
          <a:spcPct val="90000"/>
        </a:lnSpc>
        <a:spcBef>
          <a:spcPts val="1000"/>
        </a:spcBef>
        <a:buFont typeface="Courier New" charset="0"/>
        <a:buChar char="o"/>
        <a:tabLst/>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bwMode="gray">
          <a:xfrm>
            <a:off x="655320" y="365125"/>
            <a:ext cx="10881360" cy="685800"/>
          </a:xfrm>
          <a:prstGeom prst="rect">
            <a:avLst/>
          </a:prstGeom>
        </p:spPr>
        <p:txBody>
          <a:bodyPr vert="horz" lIns="91440" tIns="64008" rIns="91440" bIns="0" rtlCol="0" anchor="ctr">
            <a:noAutofit/>
          </a:bodyPr>
          <a:lstStyle/>
          <a:p>
            <a:r>
              <a:rPr lang="en-US" dirty="0"/>
              <a:t>Click to edit master title style</a:t>
            </a:r>
          </a:p>
        </p:txBody>
      </p:sp>
      <p:sp>
        <p:nvSpPr>
          <p:cNvPr id="3" name="Text Placeholder 2"/>
          <p:cNvSpPr>
            <a:spLocks noGrp="1"/>
          </p:cNvSpPr>
          <p:nvPr>
            <p:ph type="body" idx="1"/>
          </p:nvPr>
        </p:nvSpPr>
        <p:spPr>
          <a:xfrm>
            <a:off x="655320" y="1295400"/>
            <a:ext cx="10881360" cy="4894388"/>
          </a:xfrm>
          <a:prstGeom prst="rect">
            <a:avLst/>
          </a:prstGeom>
        </p:spPr>
        <p:txBody>
          <a:bodyPr vert="horz" lIns="91440" tIns="45720" rIns="91440" bIns="45720" rtlCol="0">
            <a:noAutofit/>
          </a:bodyPr>
          <a:lstStyle/>
          <a:p>
            <a:pPr lvl="1"/>
            <a:r>
              <a:rPr lang="en-US" dirty="0"/>
              <a:t>Click to edit Master text styles</a:t>
            </a:r>
          </a:p>
          <a:p>
            <a:pPr lvl="2"/>
            <a:r>
              <a:rPr lang="en-US" dirty="0"/>
              <a:t>Second level</a:t>
            </a:r>
          </a:p>
          <a:p>
            <a:pPr lvl="3"/>
            <a:r>
              <a:rPr lang="en-US" dirty="0"/>
              <a:t>Third level</a:t>
            </a:r>
          </a:p>
          <a:p>
            <a:pPr lvl="4"/>
            <a:r>
              <a:rPr lang="en-US" dirty="0"/>
              <a:t>Fourth level</a:t>
            </a:r>
          </a:p>
        </p:txBody>
      </p:sp>
      <p:cxnSp>
        <p:nvCxnSpPr>
          <p:cNvPr id="11" name="Straight Connector 10"/>
          <p:cNvCxnSpPr/>
          <p:nvPr/>
        </p:nvCxnSpPr>
        <p:spPr bwMode="gray">
          <a:xfrm>
            <a:off x="1016000" y="6311900"/>
            <a:ext cx="0" cy="546101"/>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Slide Number Placeholder 5"/>
          <p:cNvSpPr txBox="1">
            <a:spLocks/>
          </p:cNvSpPr>
          <p:nvPr userDrawn="1"/>
        </p:nvSpPr>
        <p:spPr bwMode="gray">
          <a:xfrm>
            <a:off x="11506200" y="6334906"/>
            <a:ext cx="653796" cy="548640"/>
          </a:xfrm>
          <a:prstGeom prst="rect">
            <a:avLst/>
          </a:prstGeom>
        </p:spPr>
        <p:txBody>
          <a:bodyPr vert="horz" lIns="91440" tIns="45720" rIns="91440" bIns="45720" rtlCol="0" anchor="ctr"/>
          <a:lstStyle>
            <a:defPPr>
              <a:defRPr lang="en-US"/>
            </a:defPPr>
            <a:lvl1pPr marL="0" algn="ctr" defTabSz="914400" rtl="0" eaLnBrk="1" latinLnBrk="0" hangingPunct="1">
              <a:defRPr sz="1100" b="1" i="0" kern="1200">
                <a:solidFill>
                  <a:schemeClr val="bg1"/>
                </a:solidFill>
                <a:latin typeface="Gill Sans MT" charset="0"/>
                <a:ea typeface="Gill Sans MT" charset="0"/>
                <a:cs typeface="Gill Sans MT"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12C446D-6113-E749-B2D6-33109B9D4DC9}" type="slidenum">
              <a:rPr lang="en-US" sz="1000" smtClean="0"/>
              <a:pPr/>
              <a:t>‹#›</a:t>
            </a:fld>
            <a:endParaRPr lang="en-US" sz="1000" dirty="0"/>
          </a:p>
        </p:txBody>
      </p:sp>
      <p:sp>
        <p:nvSpPr>
          <p:cNvPr id="8" name="Rectangle 7">
            <a:extLst>
              <a:ext uri="{FF2B5EF4-FFF2-40B4-BE49-F238E27FC236}">
                <a16:creationId xmlns:a16="http://schemas.microsoft.com/office/drawing/2014/main" id="{4B04876C-376E-AA4D-9C37-657D4ACB21A6}"/>
              </a:ext>
            </a:extLst>
          </p:cNvPr>
          <p:cNvSpPr/>
          <p:nvPr userDrawn="1"/>
        </p:nvSpPr>
        <p:spPr>
          <a:xfrm>
            <a:off x="1524" y="6311900"/>
            <a:ext cx="12188952" cy="54864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0DB59C97-6AD7-9F49-8398-A8AC25EB34D0}"/>
              </a:ext>
            </a:extLst>
          </p:cNvPr>
          <p:cNvCxnSpPr/>
          <p:nvPr userDrawn="1"/>
        </p:nvCxnSpPr>
        <p:spPr bwMode="white">
          <a:xfrm>
            <a:off x="1016000" y="6311900"/>
            <a:ext cx="0" cy="546101"/>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8FC0614A-FC03-BF41-AF8B-3477F5F772F1}"/>
              </a:ext>
            </a:extLst>
          </p:cNvPr>
          <p:cNvPicPr>
            <a:picLocks noChangeAspect="1"/>
          </p:cNvPicPr>
          <p:nvPr userDrawn="1"/>
        </p:nvPicPr>
        <p:blipFill>
          <a:blip r:embed="rId9" cstate="email">
            <a:extLst>
              <a:ext uri="{28A0092B-C50C-407E-A947-70E740481C1C}">
                <a14:useLocalDpi xmlns:a14="http://schemas.microsoft.com/office/drawing/2010/main"/>
              </a:ext>
            </a:extLst>
          </a:blip>
          <a:stretch>
            <a:fillRect/>
          </a:stretch>
        </p:blipFill>
        <p:spPr>
          <a:xfrm>
            <a:off x="245909" y="6439685"/>
            <a:ext cx="559187" cy="298743"/>
          </a:xfrm>
          <a:prstGeom prst="rect">
            <a:avLst/>
          </a:prstGeom>
        </p:spPr>
      </p:pic>
      <p:sp>
        <p:nvSpPr>
          <p:cNvPr id="16" name="Slide Number Placeholder 5">
            <a:extLst>
              <a:ext uri="{FF2B5EF4-FFF2-40B4-BE49-F238E27FC236}">
                <a16:creationId xmlns:a16="http://schemas.microsoft.com/office/drawing/2014/main" id="{9FA30C92-1A5F-BF48-9745-94746C6A5B9E}"/>
              </a:ext>
            </a:extLst>
          </p:cNvPr>
          <p:cNvSpPr>
            <a:spLocks noGrp="1"/>
          </p:cNvSpPr>
          <p:nvPr>
            <p:ph type="sldNum" sz="quarter" idx="4"/>
          </p:nvPr>
        </p:nvSpPr>
        <p:spPr>
          <a:xfrm>
            <a:off x="11536680" y="6311900"/>
            <a:ext cx="653796" cy="546101"/>
          </a:xfrm>
          <a:prstGeom prst="rect">
            <a:avLst/>
          </a:prstGeom>
        </p:spPr>
        <p:txBody>
          <a:bodyPr vert="horz" lIns="91440" tIns="45720" rIns="91440" bIns="45720" rtlCol="0" anchor="ctr"/>
          <a:lstStyle>
            <a:lvl1pPr algn="ctr">
              <a:defRPr sz="1100" b="1" i="0">
                <a:solidFill>
                  <a:schemeClr val="bg1"/>
                </a:solidFill>
                <a:latin typeface="Gill Sans MT" charset="0"/>
                <a:ea typeface="Gill Sans MT" charset="0"/>
                <a:cs typeface="Gill Sans MT" charset="0"/>
              </a:defRPr>
            </a:lvl1pPr>
          </a:lstStyle>
          <a:p>
            <a:fld id="{A12C446D-6113-E749-B2D6-33109B9D4DC9}" type="slidenum">
              <a:rPr lang="en-US" smtClean="0"/>
              <a:pPr/>
              <a:t>‹#›</a:t>
            </a:fld>
            <a:endParaRPr lang="en-US" dirty="0"/>
          </a:p>
        </p:txBody>
      </p:sp>
      <p:sp>
        <p:nvSpPr>
          <p:cNvPr id="12" name="TextBox 11">
            <a:extLst>
              <a:ext uri="{FF2B5EF4-FFF2-40B4-BE49-F238E27FC236}">
                <a16:creationId xmlns:a16="http://schemas.microsoft.com/office/drawing/2014/main" id="{8CCE69EC-0A2B-41F2-9B44-568891DEFFC3}"/>
              </a:ext>
            </a:extLst>
          </p:cNvPr>
          <p:cNvSpPr txBox="1"/>
          <p:nvPr userDrawn="1"/>
        </p:nvSpPr>
        <p:spPr>
          <a:xfrm>
            <a:off x="7970811" y="6411015"/>
            <a:ext cx="3565870" cy="430887"/>
          </a:xfrm>
          <a:prstGeom prst="rect">
            <a:avLst/>
          </a:prstGeom>
          <a:noFill/>
        </p:spPr>
        <p:txBody>
          <a:bodyPr wrap="square" rtlCol="0">
            <a:spAutoFit/>
          </a:bodyPr>
          <a:lstStyle/>
          <a:p>
            <a:pPr algn="r"/>
            <a:r>
              <a:rPr lang="en-US" sz="1100" dirty="0">
                <a:solidFill>
                  <a:schemeClr val="bg1"/>
                </a:solidFill>
                <a:latin typeface="Gill Sans MT" panose="020B0502020104020203" pitchFamily="34" charset="0"/>
              </a:rPr>
              <a:t>Presentation based on SEC530: Defensible Security Architecture and Engineering</a:t>
            </a:r>
            <a:endParaRPr lang="en-US" sz="1100" b="1" dirty="0">
              <a:solidFill>
                <a:schemeClr val="bg1"/>
              </a:solidFill>
              <a:latin typeface="Gill Sans MT" panose="020B0502020104020203" pitchFamily="34" charset="0"/>
            </a:endParaRPr>
          </a:p>
        </p:txBody>
      </p:sp>
    </p:spTree>
    <p:extLst>
      <p:ext uri="{BB962C8B-B14F-4D97-AF65-F5344CB8AC3E}">
        <p14:creationId xmlns:p14="http://schemas.microsoft.com/office/powerpoint/2010/main" val="3527813328"/>
      </p:ext>
    </p:extLst>
  </p:cSld>
  <p:clrMap bg1="lt1" tx1="dk1" bg2="lt2" tx2="dk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12" r:id="rId6"/>
    <p:sldLayoutId id="2147483713" r:id="rId7"/>
  </p:sldLayoutIdLst>
  <p:hf sldNum="0" hdr="0" ftr="0" dt="0"/>
  <p:txStyles>
    <p:titleStyle>
      <a:lvl1pPr algn="l" defTabSz="914400" rtl="0" eaLnBrk="1" latinLnBrk="0" hangingPunct="1">
        <a:lnSpc>
          <a:spcPct val="90000"/>
        </a:lnSpc>
        <a:spcBef>
          <a:spcPct val="0"/>
        </a:spcBef>
        <a:buNone/>
        <a:defRPr sz="2200" b="1" i="0" kern="1200" cap="none" baseline="0">
          <a:solidFill>
            <a:schemeClr val="tx1"/>
          </a:solidFill>
          <a:latin typeface="Gill Sans MT" charset="0"/>
          <a:ea typeface="Gill Sans MT" charset="0"/>
          <a:cs typeface="Gill Sans MT" charset="0"/>
        </a:defRPr>
      </a:lvl1pPr>
    </p:titleStyle>
    <p:bodyStyle>
      <a:lvl1pPr marL="0" indent="0" algn="l" defTabSz="914400" rtl="0" eaLnBrk="1" latinLnBrk="0" hangingPunct="1">
        <a:lnSpc>
          <a:spcPct val="90000"/>
        </a:lnSpc>
        <a:spcBef>
          <a:spcPts val="1000"/>
        </a:spcBef>
        <a:buFont typeface="Arial"/>
        <a:buNone/>
        <a:defRPr sz="2800" kern="1200">
          <a:solidFill>
            <a:schemeClr val="tx1"/>
          </a:solidFill>
          <a:latin typeface="+mn-lt"/>
          <a:ea typeface="+mn-ea"/>
          <a:cs typeface="+mn-cs"/>
        </a:defRPr>
      </a:lvl1pPr>
      <a:lvl2pPr marL="403225" indent="-277813" algn="l" defTabSz="914400" rtl="0" eaLnBrk="1" latinLnBrk="0" hangingPunct="1">
        <a:lnSpc>
          <a:spcPct val="90000"/>
        </a:lnSpc>
        <a:spcBef>
          <a:spcPts val="1000"/>
        </a:spcBef>
        <a:buSzPct val="125000"/>
        <a:buFont typeface="Arial" charset="0"/>
        <a:buChar char="•"/>
        <a:tabLst/>
        <a:defRPr sz="2800" kern="1200">
          <a:solidFill>
            <a:schemeClr val="tx1"/>
          </a:solidFill>
          <a:latin typeface="+mn-lt"/>
          <a:ea typeface="+mn-ea"/>
          <a:cs typeface="+mn-cs"/>
        </a:defRPr>
      </a:lvl2pPr>
      <a:lvl3pPr marL="752475" indent="-292100" algn="l" defTabSz="914400" rtl="0" eaLnBrk="1" latinLnBrk="0" hangingPunct="1">
        <a:lnSpc>
          <a:spcPct val="90000"/>
        </a:lnSpc>
        <a:spcBef>
          <a:spcPts val="1000"/>
        </a:spcBef>
        <a:buFont typeface="Courier New" charset="0"/>
        <a:buChar char="o"/>
        <a:tabLst/>
        <a:defRPr sz="2400" kern="1200">
          <a:solidFill>
            <a:schemeClr val="tx1"/>
          </a:solidFill>
          <a:latin typeface="+mn-lt"/>
          <a:ea typeface="+mn-ea"/>
          <a:cs typeface="+mn-cs"/>
        </a:defRPr>
      </a:lvl3pPr>
      <a:lvl4pPr marL="1031875" indent="-223838" algn="l" defTabSz="914400" rtl="0" eaLnBrk="1" latinLnBrk="0" hangingPunct="1">
        <a:lnSpc>
          <a:spcPct val="90000"/>
        </a:lnSpc>
        <a:spcBef>
          <a:spcPts val="1000"/>
        </a:spcBef>
        <a:buFont typeface="Arial"/>
        <a:buChar char="•"/>
        <a:tabLst/>
        <a:defRPr sz="2000" kern="1200">
          <a:solidFill>
            <a:schemeClr val="tx1"/>
          </a:solidFill>
          <a:latin typeface="+mn-lt"/>
          <a:ea typeface="+mn-ea"/>
          <a:cs typeface="+mn-cs"/>
        </a:defRPr>
      </a:lvl4pPr>
      <a:lvl5pPr marL="1325563" indent="-238125" algn="l" defTabSz="914400" rtl="0" eaLnBrk="1" latinLnBrk="0" hangingPunct="1">
        <a:lnSpc>
          <a:spcPct val="90000"/>
        </a:lnSpc>
        <a:spcBef>
          <a:spcPts val="1000"/>
        </a:spcBef>
        <a:buFont typeface="Courier New" charset="0"/>
        <a:buChar char="o"/>
        <a:tabLst/>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hyperlink" Target="http://www.makeuseof.com/tag/10000-hour-rule-wrong-really-master-skill/"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hyperlink" Target="http://ijj.sagepub.com/content/early/2015/09/28/0306419015606618.abstract"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www.skillteam.se/wp-content/uploads/2011/12/Ericsson_delib_pract.pdf"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5.jpg"/></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19.jpg"/><Relationship Id="rId5" Type="http://schemas.openxmlformats.org/officeDocument/2006/relationships/image" Target="../media/image18.jpg"/><Relationship Id="rId4" Type="http://schemas.openxmlformats.org/officeDocument/2006/relationships/image" Target="../media/image17.jpg"/></Relationships>
</file>

<file path=ppt/slides/_rels/slide16.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hyperlink" Target="https://github.com/uber-common/metta" TargetMode="External"/><Relationship Id="rId2" Type="http://schemas.openxmlformats.org/officeDocument/2006/relationships/notesSlide" Target="../notesSlides/notesSlide17.xml"/><Relationship Id="rId1" Type="http://schemas.openxmlformats.org/officeDocument/2006/relationships/slideLayout" Target="../slideLayouts/slideLayout6.xml"/><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hyperlink" Target="https://github.com/NextronSystems/APTSimulator" TargetMode="External"/><Relationship Id="rId7" Type="http://schemas.openxmlformats.org/officeDocument/2006/relationships/image" Target="../media/image22.tiff"/><Relationship Id="rId2" Type="http://schemas.openxmlformats.org/officeDocument/2006/relationships/notesSlide" Target="../notesSlides/notesSlide18.xml"/><Relationship Id="rId1" Type="http://schemas.openxmlformats.org/officeDocument/2006/relationships/slideLayout" Target="../slideLayouts/slideLayout6.xml"/><Relationship Id="rId6" Type="http://schemas.openxmlformats.org/officeDocument/2006/relationships/hyperlink" Target="https://github.com/mitre/caldera" TargetMode="External"/><Relationship Id="rId5" Type="http://schemas.openxmlformats.org/officeDocument/2006/relationships/hyperlink" Target="https://www.endgame.com/blog/technical-blog/introducing-endgame-red-team-automation" TargetMode="External"/><Relationship Id="rId4" Type="http://schemas.openxmlformats.org/officeDocument/2006/relationships/hyperlink" Target="https://github.com/redcanaryco/atomic-red-team"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notesSlide" Target="../notesSlides/notesSlide19.xml"/><Relationship Id="rId1" Type="http://schemas.openxmlformats.org/officeDocument/2006/relationships/slideLayout" Target="../slideLayouts/slideLayout6.xml"/><Relationship Id="rId5" Type="http://schemas.openxmlformats.org/officeDocument/2006/relationships/hyperlink" Target="https://github.com/mohlcyber/Empire-API-Automation" TargetMode="External"/><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tadek.pietraszek.org/projects/DNScat/" TargetMode="External"/><Relationship Id="rId2" Type="http://schemas.openxmlformats.org/officeDocument/2006/relationships/image" Target="../media/image26.tiff"/><Relationship Id="rId1" Type="http://schemas.openxmlformats.org/officeDocument/2006/relationships/slideLayout" Target="../slideLayouts/slideLayout2.xml"/><Relationship Id="rId4" Type="http://schemas.openxmlformats.org/officeDocument/2006/relationships/hyperlink" Target="https://github.com/iagox86/dnscat2" TargetMode="Externa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www.sans.org/course/defensible-security-architecture-and-engineering" TargetMode="External"/><Relationship Id="rId2" Type="http://schemas.openxmlformats.org/officeDocument/2006/relationships/notesSlide" Target="../notesSlides/notesSlide22.xml"/><Relationship Id="rId1" Type="http://schemas.openxmlformats.org/officeDocument/2006/relationships/slideLayout" Target="../slideLayouts/slideLayout10.xml"/><Relationship Id="rId5" Type="http://schemas.openxmlformats.org/officeDocument/2006/relationships/image" Target="../media/image28.jpeg"/><Relationship Id="rId4" Type="http://schemas.openxmlformats.org/officeDocument/2006/relationships/image" Target="../media/image27.jpeg"/></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0.tiff"/></Relationships>
</file>

<file path=ppt/slides/_rels/slide9.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2.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000" dirty="0"/>
              <a:t>SEC530</a:t>
            </a:r>
          </a:p>
        </p:txBody>
      </p:sp>
      <p:sp>
        <p:nvSpPr>
          <p:cNvPr id="3" name="Text Placeholder 2"/>
          <p:cNvSpPr>
            <a:spLocks noGrp="1"/>
          </p:cNvSpPr>
          <p:nvPr>
            <p:ph type="body" sz="quarter" idx="13"/>
          </p:nvPr>
        </p:nvSpPr>
        <p:spPr/>
        <p:txBody>
          <a:bodyPr/>
          <a:lstStyle/>
          <a:p>
            <a:r>
              <a:rPr lang="en-US" sz="4800" dirty="0"/>
              <a:t>Defensible Security Architecture and Engineering – </a:t>
            </a:r>
            <a:r>
              <a:rPr lang="en-US" sz="4800" b="1" dirty="0"/>
              <a:t>Part 2</a:t>
            </a:r>
            <a:r>
              <a:rPr lang="en-US" sz="4800" dirty="0"/>
              <a:t>: Thinking Red, Acting Blue – Mindset &amp; Actions</a:t>
            </a:r>
            <a:endParaRPr lang="en-US" sz="4000" dirty="0"/>
          </a:p>
        </p:txBody>
      </p:sp>
      <p:sp>
        <p:nvSpPr>
          <p:cNvPr id="5" name="Text Placeholder 4"/>
          <p:cNvSpPr>
            <a:spLocks noGrp="1"/>
          </p:cNvSpPr>
          <p:nvPr>
            <p:ph type="body" sz="quarter" idx="15"/>
          </p:nvPr>
        </p:nvSpPr>
        <p:spPr>
          <a:xfrm>
            <a:off x="4161183" y="476250"/>
            <a:ext cx="7372005" cy="685800"/>
          </a:xfrm>
        </p:spPr>
        <p:txBody>
          <a:bodyPr/>
          <a:lstStyle/>
          <a:p>
            <a:r>
              <a:rPr lang="en-US" dirty="0"/>
              <a:t>Presentation based on SEC530: Defensible Security Architecture and Engineering</a:t>
            </a:r>
          </a:p>
        </p:txBody>
      </p:sp>
      <p:sp>
        <p:nvSpPr>
          <p:cNvPr id="11" name="Text Placeholder 3"/>
          <p:cNvSpPr>
            <a:spLocks noGrp="1"/>
          </p:cNvSpPr>
          <p:nvPr>
            <p:ph type="body" sz="quarter" idx="14"/>
          </p:nvPr>
        </p:nvSpPr>
        <p:spPr>
          <a:xfrm>
            <a:off x="471488" y="5194504"/>
            <a:ext cx="11247437" cy="1003300"/>
          </a:xfrm>
        </p:spPr>
        <p:txBody>
          <a:bodyPr/>
          <a:lstStyle/>
          <a:p>
            <a:r>
              <a:rPr lang="en-US" dirty="0">
                <a:latin typeface="Gill Sans MT" panose="020B0502020104020203" pitchFamily="34" charset="0"/>
              </a:rPr>
              <a:t>© 2019 Justin Henderson and Ismael Valenzuela |  All Rights Reserved</a:t>
            </a:r>
          </a:p>
        </p:txBody>
      </p:sp>
    </p:spTree>
    <p:extLst>
      <p:ext uri="{BB962C8B-B14F-4D97-AF65-F5344CB8AC3E}">
        <p14:creationId xmlns:p14="http://schemas.microsoft.com/office/powerpoint/2010/main" val="228930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Can We Learn Faster Please?!</a:t>
            </a:r>
          </a:p>
        </p:txBody>
      </p:sp>
      <p:sp>
        <p:nvSpPr>
          <p:cNvPr id="4" name="Slide Number Placeholder 3"/>
          <p:cNvSpPr>
            <a:spLocks noGrp="1"/>
          </p:cNvSpPr>
          <p:nvPr>
            <p:ph type="sldNum" sz="quarter" idx="12"/>
          </p:nvPr>
        </p:nvSpPr>
        <p:spPr>
          <a:xfrm>
            <a:off x="11536680" y="6311900"/>
            <a:ext cx="653796" cy="546101"/>
          </a:xfrm>
          <a:prstGeom prst="rect">
            <a:avLst/>
          </a:prstGeom>
        </p:spPr>
        <p:txBody>
          <a:bodyPr vert="horz" lIns="91440" tIns="45720" rIns="91440" bIns="45720" rtlCol="0" anchor="ctr"/>
          <a:lstStyle>
            <a:defPPr>
              <a:defRPr lang="en-US"/>
            </a:defPPr>
            <a:lvl1pPr marL="0" algn="ctr" defTabSz="914400" rtl="0" eaLnBrk="1" latinLnBrk="0" hangingPunct="1">
              <a:defRPr sz="1100" b="1" i="0" kern="1200">
                <a:solidFill>
                  <a:schemeClr val="bg1"/>
                </a:solidFill>
                <a:latin typeface="Gill Sans MT" charset="0"/>
                <a:ea typeface="Gill Sans MT" charset="0"/>
                <a:cs typeface="Gill Sans MT"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12C446D-6113-E749-B2D6-33109B9D4DC9}" type="slidenum">
              <a:rPr lang="en-US" smtClean="0"/>
              <a:pPr/>
              <a:t>10</a:t>
            </a:fld>
            <a:endParaRPr lang="en-US" dirty="0"/>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2440" y="1663536"/>
            <a:ext cx="6613611" cy="4102506"/>
          </a:xfrm>
          <a:prstGeom prst="rect">
            <a:avLst/>
          </a:prstGeom>
        </p:spPr>
      </p:pic>
      <p:sp>
        <p:nvSpPr>
          <p:cNvPr id="13" name="TextBox 12"/>
          <p:cNvSpPr txBox="1"/>
          <p:nvPr/>
        </p:nvSpPr>
        <p:spPr>
          <a:xfrm>
            <a:off x="7475838" y="1663536"/>
            <a:ext cx="4243722" cy="4154984"/>
          </a:xfrm>
          <a:prstGeom prst="rect">
            <a:avLst/>
          </a:prstGeom>
          <a:noFill/>
        </p:spPr>
        <p:txBody>
          <a:bodyPr wrap="square" rtlCol="0">
            <a:spAutoFit/>
          </a:bodyPr>
          <a:lstStyle/>
          <a:p>
            <a:pPr marL="285750" indent="-285750">
              <a:buFont typeface="Arial" charset="0"/>
              <a:buChar char="•"/>
            </a:pPr>
            <a:r>
              <a:rPr lang="en-US" sz="2200" dirty="0"/>
              <a:t>New studies in both science and psychology are showing new, or refined tactics and strategies that can help us become proficient, expert, masterful, or at least </a:t>
            </a:r>
            <a:r>
              <a:rPr lang="en-US" sz="2200" i="1" dirty="0"/>
              <a:t>good</a:t>
            </a:r>
            <a:r>
              <a:rPr lang="en-US" sz="2200" dirty="0"/>
              <a:t> in a specific domain in a lot less time than we might suppose.</a:t>
            </a:r>
          </a:p>
          <a:p>
            <a:pPr marL="285750" indent="-285750">
              <a:buFont typeface="Arial" charset="0"/>
              <a:buChar char="•"/>
            </a:pPr>
            <a:endParaRPr lang="en-US" sz="2200" dirty="0"/>
          </a:p>
          <a:p>
            <a:pPr marL="285750" indent="-285750">
              <a:buFont typeface="Arial" charset="0"/>
              <a:buChar char="•"/>
            </a:pPr>
            <a:r>
              <a:rPr lang="en-US" sz="2200" dirty="0"/>
              <a:t>These studies emphasize the </a:t>
            </a:r>
            <a:r>
              <a:rPr lang="en-US" sz="2200" b="1" dirty="0"/>
              <a:t>quality of the practice over the quantity</a:t>
            </a:r>
            <a:r>
              <a:rPr lang="en-US" sz="2200" dirty="0"/>
              <a:t>.</a:t>
            </a:r>
          </a:p>
        </p:txBody>
      </p:sp>
      <p:sp>
        <p:nvSpPr>
          <p:cNvPr id="18" name="Rectangle 17"/>
          <p:cNvSpPr/>
          <p:nvPr/>
        </p:nvSpPr>
        <p:spPr>
          <a:xfrm>
            <a:off x="472440" y="5925610"/>
            <a:ext cx="6613611" cy="276999"/>
          </a:xfrm>
          <a:prstGeom prst="rect">
            <a:avLst/>
          </a:prstGeom>
        </p:spPr>
        <p:txBody>
          <a:bodyPr wrap="square">
            <a:spAutoFit/>
          </a:bodyPr>
          <a:lstStyle/>
          <a:p>
            <a:pPr fontAlgn="base"/>
            <a:r>
              <a:rPr lang="en-US" sz="1200" i="1" dirty="0"/>
              <a:t>Source: </a:t>
            </a:r>
            <a:r>
              <a:rPr lang="en-US" sz="1200" i="1" dirty="0">
                <a:hlinkClick r:id="rId4"/>
              </a:rPr>
              <a:t>http://www.makeuseof.com/tag/10000-hour-rule-wrong-really-master-skill/</a:t>
            </a:r>
            <a:r>
              <a:rPr lang="en-US" sz="1200" i="1" dirty="0"/>
              <a:t> </a:t>
            </a:r>
          </a:p>
        </p:txBody>
      </p:sp>
    </p:spTree>
    <p:extLst>
      <p:ext uri="{BB962C8B-B14F-4D97-AF65-F5344CB8AC3E}">
        <p14:creationId xmlns:p14="http://schemas.microsoft.com/office/powerpoint/2010/main" val="1170918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24878" y="1794331"/>
            <a:ext cx="6160598" cy="2839651"/>
          </a:xfrm>
          <a:prstGeom prst="rect">
            <a:avLst/>
          </a:prstGeom>
        </p:spPr>
      </p:pic>
      <p:sp>
        <p:nvSpPr>
          <p:cNvPr id="6" name="Title 5"/>
          <p:cNvSpPr>
            <a:spLocks noGrp="1"/>
          </p:cNvSpPr>
          <p:nvPr>
            <p:ph type="title"/>
          </p:nvPr>
        </p:nvSpPr>
        <p:spPr/>
        <p:txBody>
          <a:bodyPr/>
          <a:lstStyle/>
          <a:p>
            <a:r>
              <a:rPr lang="en-US" dirty="0"/>
              <a:t>Create A Smart Feedback Loop</a:t>
            </a:r>
          </a:p>
        </p:txBody>
      </p:sp>
      <p:sp>
        <p:nvSpPr>
          <p:cNvPr id="7" name="Content Placeholder 6"/>
          <p:cNvSpPr>
            <a:spLocks noGrp="1"/>
          </p:cNvSpPr>
          <p:nvPr>
            <p:ph idx="1"/>
          </p:nvPr>
        </p:nvSpPr>
        <p:spPr>
          <a:xfrm>
            <a:off x="472440" y="1504335"/>
            <a:ext cx="5800023" cy="4542504"/>
          </a:xfrm>
        </p:spPr>
        <p:txBody>
          <a:bodyPr/>
          <a:lstStyle/>
          <a:p>
            <a:pPr marL="457200" indent="-457200">
              <a:buFont typeface="Arial" charset="0"/>
              <a:buChar char="•"/>
            </a:pPr>
            <a:r>
              <a:rPr lang="en-US" sz="2800" dirty="0"/>
              <a:t>A way to spot your errors and identify potential improvements.</a:t>
            </a:r>
          </a:p>
          <a:p>
            <a:pPr marL="457200" indent="-457200">
              <a:buFont typeface="Arial" charset="0"/>
              <a:buChar char="•"/>
            </a:pPr>
            <a:endParaRPr lang="en-US" sz="2800" dirty="0"/>
          </a:p>
          <a:p>
            <a:pPr marL="457200" indent="-457200">
              <a:buFont typeface="Arial" charset="0"/>
              <a:buChar char="•"/>
            </a:pPr>
            <a:r>
              <a:rPr lang="en-US" sz="2800" dirty="0"/>
              <a:t>It’s about finding out </a:t>
            </a:r>
            <a:r>
              <a:rPr lang="en-US" sz="2800" i="1" dirty="0"/>
              <a:t>exactly</a:t>
            </a:r>
            <a:r>
              <a:rPr lang="en-US" sz="2800" dirty="0"/>
              <a:t> what you need to change to reach your goal more quickly.</a:t>
            </a:r>
          </a:p>
          <a:p>
            <a:pPr marL="457200" indent="-457200">
              <a:buFont typeface="Arial" charset="0"/>
              <a:buChar char="•"/>
            </a:pPr>
            <a:endParaRPr lang="en-US" sz="2800" dirty="0"/>
          </a:p>
          <a:p>
            <a:pPr marL="457200" indent="-457200">
              <a:buFont typeface="Arial" charset="0"/>
              <a:buChar char="•"/>
            </a:pPr>
            <a:r>
              <a:rPr lang="en-US" sz="2800" dirty="0"/>
              <a:t>Metrics? Anyone?</a:t>
            </a:r>
          </a:p>
        </p:txBody>
      </p:sp>
      <p:sp>
        <p:nvSpPr>
          <p:cNvPr id="4" name="Slide Number Placeholder 3"/>
          <p:cNvSpPr>
            <a:spLocks noGrp="1"/>
          </p:cNvSpPr>
          <p:nvPr>
            <p:ph type="sldNum" sz="quarter" idx="12"/>
          </p:nvPr>
        </p:nvSpPr>
        <p:spPr>
          <a:xfrm>
            <a:off x="11536680" y="6311900"/>
            <a:ext cx="653796" cy="546101"/>
          </a:xfrm>
          <a:prstGeom prst="rect">
            <a:avLst/>
          </a:prstGeom>
        </p:spPr>
        <p:txBody>
          <a:bodyPr vert="horz" lIns="91440" tIns="45720" rIns="91440" bIns="45720" rtlCol="0" anchor="ctr"/>
          <a:lstStyle>
            <a:defPPr>
              <a:defRPr lang="en-US"/>
            </a:defPPr>
            <a:lvl1pPr marL="0" algn="ctr" defTabSz="914400" rtl="0" eaLnBrk="1" latinLnBrk="0" hangingPunct="1">
              <a:defRPr sz="1100" b="1" i="0" kern="1200">
                <a:solidFill>
                  <a:schemeClr val="bg1"/>
                </a:solidFill>
                <a:latin typeface="Gill Sans MT" charset="0"/>
                <a:ea typeface="Gill Sans MT" charset="0"/>
                <a:cs typeface="Gill Sans MT"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12C446D-6113-E749-B2D6-33109B9D4DC9}" type="slidenum">
              <a:rPr lang="en-US" smtClean="0"/>
              <a:pPr/>
              <a:t>11</a:t>
            </a:fld>
            <a:endParaRPr lang="en-US"/>
          </a:p>
        </p:txBody>
      </p:sp>
      <p:sp>
        <p:nvSpPr>
          <p:cNvPr id="9" name="Rectangle 8"/>
          <p:cNvSpPr/>
          <p:nvPr/>
        </p:nvSpPr>
        <p:spPr>
          <a:xfrm>
            <a:off x="6432882" y="4634179"/>
            <a:ext cx="4944591" cy="1200329"/>
          </a:xfrm>
          <a:prstGeom prst="rect">
            <a:avLst/>
          </a:prstGeom>
        </p:spPr>
        <p:txBody>
          <a:bodyPr wrap="square">
            <a:spAutoFit/>
          </a:bodyPr>
          <a:lstStyle/>
          <a:p>
            <a:pPr fontAlgn="base"/>
            <a:r>
              <a:rPr lang="en-US" sz="1200" dirty="0"/>
              <a:t>Continuous feedback loop for adaptive teaching and learning process using student surveys, from Brunel University, UK</a:t>
            </a:r>
          </a:p>
          <a:p>
            <a:pPr fontAlgn="base"/>
            <a:endParaRPr lang="en-US" sz="1200" dirty="0"/>
          </a:p>
          <a:p>
            <a:pPr fontAlgn="base"/>
            <a:r>
              <a:rPr lang="en-US" sz="1200" i="1" dirty="0"/>
              <a:t>Source: </a:t>
            </a:r>
            <a:r>
              <a:rPr lang="en-US" sz="1200" i="1" dirty="0">
                <a:hlinkClick r:id="rId4"/>
              </a:rPr>
              <a:t>http://ijj.sagepub.com/content/early/2015/09/28/0306419015606618.abstract</a:t>
            </a:r>
            <a:r>
              <a:rPr lang="en-US" sz="1200" i="1" dirty="0"/>
              <a:t> </a:t>
            </a:r>
          </a:p>
        </p:txBody>
      </p:sp>
    </p:spTree>
    <p:extLst>
      <p:ext uri="{BB962C8B-B14F-4D97-AF65-F5344CB8AC3E}">
        <p14:creationId xmlns:p14="http://schemas.microsoft.com/office/powerpoint/2010/main" val="37523310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Deliberate Practice </a:t>
            </a:r>
          </a:p>
        </p:txBody>
      </p:sp>
      <p:sp>
        <p:nvSpPr>
          <p:cNvPr id="7" name="Content Placeholder 6"/>
          <p:cNvSpPr>
            <a:spLocks noGrp="1"/>
          </p:cNvSpPr>
          <p:nvPr>
            <p:ph idx="1"/>
          </p:nvPr>
        </p:nvSpPr>
        <p:spPr>
          <a:xfrm>
            <a:off x="472440" y="1504335"/>
            <a:ext cx="5126255" cy="4542504"/>
          </a:xfrm>
        </p:spPr>
        <p:txBody>
          <a:bodyPr/>
          <a:lstStyle/>
          <a:p>
            <a:pPr marL="457200" indent="-457200">
              <a:buFont typeface="Arial" charset="0"/>
              <a:buChar char="•"/>
            </a:pPr>
            <a:r>
              <a:rPr lang="en-US" sz="2800" dirty="0"/>
              <a:t>Focus very </a:t>
            </a:r>
            <a:r>
              <a:rPr lang="en-US" sz="2800" b="1" dirty="0"/>
              <a:t>deliberately</a:t>
            </a:r>
            <a:r>
              <a:rPr lang="en-US" sz="2800" dirty="0"/>
              <a:t> on the sub-skills that make up an overall skill.</a:t>
            </a:r>
          </a:p>
          <a:p>
            <a:endParaRPr lang="en-US" sz="2800" dirty="0"/>
          </a:p>
          <a:p>
            <a:pPr marL="457200" indent="-457200">
              <a:buFont typeface="Arial" charset="0"/>
              <a:buChar char="•"/>
            </a:pPr>
            <a:r>
              <a:rPr lang="en-US" sz="2800" b="1" i="1" dirty="0"/>
              <a:t>A highly structured activity engaged with the specific goal of improving performance in a certain area.</a:t>
            </a:r>
            <a:endParaRPr lang="en-US" sz="2800" b="1" dirty="0"/>
          </a:p>
        </p:txBody>
      </p:sp>
      <p:sp>
        <p:nvSpPr>
          <p:cNvPr id="4" name="Slide Number Placeholder 3"/>
          <p:cNvSpPr>
            <a:spLocks noGrp="1"/>
          </p:cNvSpPr>
          <p:nvPr>
            <p:ph type="sldNum" sz="quarter" idx="12"/>
          </p:nvPr>
        </p:nvSpPr>
        <p:spPr>
          <a:xfrm>
            <a:off x="11536680" y="6311900"/>
            <a:ext cx="653796" cy="546101"/>
          </a:xfrm>
          <a:prstGeom prst="rect">
            <a:avLst/>
          </a:prstGeom>
        </p:spPr>
        <p:txBody>
          <a:bodyPr vert="horz" lIns="91440" tIns="45720" rIns="91440" bIns="45720" rtlCol="0" anchor="ctr"/>
          <a:lstStyle>
            <a:defPPr>
              <a:defRPr lang="en-US"/>
            </a:defPPr>
            <a:lvl1pPr marL="0" algn="ctr" defTabSz="914400" rtl="0" eaLnBrk="1" latinLnBrk="0" hangingPunct="1">
              <a:defRPr sz="1100" b="1" i="0" kern="1200">
                <a:solidFill>
                  <a:schemeClr val="bg1"/>
                </a:solidFill>
                <a:latin typeface="Gill Sans MT" charset="0"/>
                <a:ea typeface="Gill Sans MT" charset="0"/>
                <a:cs typeface="Gill Sans MT"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12C446D-6113-E749-B2D6-33109B9D4DC9}" type="slidenum">
              <a:rPr lang="en-US" smtClean="0"/>
              <a:pPr/>
              <a:t>12</a:t>
            </a:fld>
            <a:endParaRPr lang="en-US"/>
          </a:p>
        </p:txBody>
      </p:sp>
      <p:sp>
        <p:nvSpPr>
          <p:cNvPr id="9" name="Rectangle 8"/>
          <p:cNvSpPr/>
          <p:nvPr/>
        </p:nvSpPr>
        <p:spPr>
          <a:xfrm>
            <a:off x="6455719" y="4985281"/>
            <a:ext cx="5263842" cy="1200329"/>
          </a:xfrm>
          <a:prstGeom prst="rect">
            <a:avLst/>
          </a:prstGeom>
        </p:spPr>
        <p:txBody>
          <a:bodyPr wrap="square">
            <a:spAutoFit/>
          </a:bodyPr>
          <a:lstStyle/>
          <a:p>
            <a:pPr fontAlgn="base"/>
            <a:r>
              <a:rPr lang="en-US" sz="1200" dirty="0"/>
              <a:t>The Influence of Experience and Deliberate Practice on the Development of Superior Expert Performance, by K. Anders Ericsson.</a:t>
            </a:r>
          </a:p>
          <a:p>
            <a:pPr fontAlgn="base"/>
            <a:endParaRPr lang="en-US" sz="1200" dirty="0"/>
          </a:p>
          <a:p>
            <a:pPr fontAlgn="base"/>
            <a:r>
              <a:rPr lang="en-US" sz="1200" i="1" dirty="0"/>
              <a:t>Source: </a:t>
            </a:r>
          </a:p>
          <a:p>
            <a:pPr fontAlgn="base"/>
            <a:r>
              <a:rPr lang="en-US" sz="1200" i="1" dirty="0">
                <a:hlinkClick r:id="rId3"/>
              </a:rPr>
              <a:t>http://www.skillteam.se/wp-content/uploads/2011/12/Ericsson_delib_pract.pdf</a:t>
            </a:r>
            <a:r>
              <a:rPr lang="en-US" sz="1200" i="1" dirty="0"/>
              <a:t> </a:t>
            </a:r>
          </a:p>
        </p:txBody>
      </p:sp>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55719" y="1207773"/>
            <a:ext cx="5263841" cy="3651219"/>
          </a:xfrm>
          <a:prstGeom prst="rect">
            <a:avLst/>
          </a:prstGeom>
        </p:spPr>
      </p:pic>
    </p:spTree>
    <p:extLst>
      <p:ext uri="{BB962C8B-B14F-4D97-AF65-F5344CB8AC3E}">
        <p14:creationId xmlns:p14="http://schemas.microsoft.com/office/powerpoint/2010/main" val="2534342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How Do We Get There?</a:t>
            </a:r>
          </a:p>
        </p:txBody>
      </p:sp>
      <p:sp>
        <p:nvSpPr>
          <p:cNvPr id="7" name="Content Placeholder 6"/>
          <p:cNvSpPr>
            <a:spLocks noGrp="1"/>
          </p:cNvSpPr>
          <p:nvPr>
            <p:ph idx="1"/>
          </p:nvPr>
        </p:nvSpPr>
        <p:spPr/>
        <p:txBody>
          <a:bodyPr/>
          <a:lstStyle/>
          <a:p>
            <a:endParaRPr lang="en-US" dirty="0"/>
          </a:p>
          <a:p>
            <a:endParaRPr lang="en-US" dirty="0"/>
          </a:p>
        </p:txBody>
      </p:sp>
      <p:sp>
        <p:nvSpPr>
          <p:cNvPr id="4" name="Slide Number Placeholder 3"/>
          <p:cNvSpPr>
            <a:spLocks noGrp="1"/>
          </p:cNvSpPr>
          <p:nvPr>
            <p:ph type="sldNum" sz="quarter" idx="12"/>
          </p:nvPr>
        </p:nvSpPr>
        <p:spPr>
          <a:xfrm>
            <a:off x="11536680" y="6311900"/>
            <a:ext cx="653796" cy="546101"/>
          </a:xfrm>
          <a:prstGeom prst="rect">
            <a:avLst/>
          </a:prstGeom>
        </p:spPr>
        <p:txBody>
          <a:bodyPr vert="horz" lIns="91440" tIns="45720" rIns="91440" bIns="45720" rtlCol="0" anchor="ctr"/>
          <a:lstStyle>
            <a:defPPr>
              <a:defRPr lang="en-US"/>
            </a:defPPr>
            <a:lvl1pPr marL="0" algn="ctr" defTabSz="914400" rtl="0" eaLnBrk="1" latinLnBrk="0" hangingPunct="1">
              <a:defRPr sz="1100" b="1" i="0" kern="1200">
                <a:solidFill>
                  <a:schemeClr val="bg1"/>
                </a:solidFill>
                <a:latin typeface="Gill Sans MT" charset="0"/>
                <a:ea typeface="Gill Sans MT" charset="0"/>
                <a:cs typeface="Gill Sans MT"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12C446D-6113-E749-B2D6-33109B9D4DC9}" type="slidenum">
              <a:rPr lang="en-US" smtClean="0"/>
              <a:pPr/>
              <a:t>13</a:t>
            </a:fld>
            <a:endParaRPr lang="en-US"/>
          </a:p>
        </p:txBody>
      </p:sp>
      <p:graphicFrame>
        <p:nvGraphicFramePr>
          <p:cNvPr id="8" name="Diagram 7"/>
          <p:cNvGraphicFramePr/>
          <p:nvPr>
            <p:extLst/>
          </p:nvPr>
        </p:nvGraphicFramePr>
        <p:xfrm>
          <a:off x="3082201" y="2315542"/>
          <a:ext cx="4824381" cy="36833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12" name="Group 11"/>
          <p:cNvGrpSpPr/>
          <p:nvPr/>
        </p:nvGrpSpPr>
        <p:grpSpPr>
          <a:xfrm>
            <a:off x="8738702" y="2154042"/>
            <a:ext cx="1486543" cy="4111826"/>
            <a:chOff x="3226144" y="0"/>
            <a:chExt cx="999064" cy="3548365"/>
          </a:xfrm>
          <a:solidFill>
            <a:srgbClr val="DE1F03"/>
          </a:solidFill>
        </p:grpSpPr>
        <p:sp>
          <p:nvSpPr>
            <p:cNvPr id="13" name="Rounded Rectangle 12"/>
            <p:cNvSpPr/>
            <p:nvPr/>
          </p:nvSpPr>
          <p:spPr>
            <a:xfrm>
              <a:off x="3226144" y="0"/>
              <a:ext cx="999064" cy="3548365"/>
            </a:xfrm>
            <a:prstGeom prst="roundRect">
              <a:avLst>
                <a:gd name="adj" fmla="val 10000"/>
              </a:avLst>
            </a:prstGeom>
            <a:grpFill/>
          </p:spPr>
          <p:style>
            <a:lnRef idx="0">
              <a:schemeClr val="accent1">
                <a:hueOff val="0"/>
                <a:satOff val="0"/>
                <a:lumOff val="0"/>
                <a:alphaOff val="0"/>
              </a:schemeClr>
            </a:lnRef>
            <a:fillRef idx="1">
              <a:schemeClr val="accent1">
                <a:tint val="40000"/>
                <a:hueOff val="0"/>
                <a:satOff val="0"/>
                <a:lumOff val="0"/>
                <a:alphaOff val="0"/>
              </a:schemeClr>
            </a:fillRef>
            <a:effectRef idx="2">
              <a:schemeClr val="accent1">
                <a:tint val="40000"/>
                <a:hueOff val="0"/>
                <a:satOff val="0"/>
                <a:lumOff val="0"/>
                <a:alphaOff val="0"/>
              </a:schemeClr>
            </a:effectRef>
            <a:fontRef idx="minor">
              <a:schemeClr val="dk1">
                <a:hueOff val="0"/>
                <a:satOff val="0"/>
                <a:lumOff val="0"/>
                <a:alphaOff val="0"/>
              </a:schemeClr>
            </a:fontRef>
          </p:style>
        </p:sp>
        <p:sp>
          <p:nvSpPr>
            <p:cNvPr id="14" name="Rounded Rectangle 4"/>
            <p:cNvSpPr/>
            <p:nvPr/>
          </p:nvSpPr>
          <p:spPr>
            <a:xfrm>
              <a:off x="3226144" y="0"/>
              <a:ext cx="999064" cy="1064509"/>
            </a:xfrm>
            <a:prstGeom prst="rect">
              <a:avLst/>
            </a:prstGeom>
            <a:grpFill/>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US" sz="1600" b="1" kern="1200" dirty="0">
                  <a:solidFill>
                    <a:schemeClr val="bg1"/>
                  </a:solidFill>
                </a:rPr>
                <a:t>RED TEAM</a:t>
              </a:r>
            </a:p>
          </p:txBody>
        </p:sp>
      </p:grpSp>
      <p:grpSp>
        <p:nvGrpSpPr>
          <p:cNvPr id="24" name="Group 23"/>
          <p:cNvGrpSpPr/>
          <p:nvPr/>
        </p:nvGrpSpPr>
        <p:grpSpPr>
          <a:xfrm>
            <a:off x="8922951" y="3387589"/>
            <a:ext cx="1181908" cy="691601"/>
            <a:chOff x="6548032" y="1064596"/>
            <a:chExt cx="799251" cy="516921"/>
          </a:xfrm>
          <a:solidFill>
            <a:srgbClr val="C00000">
              <a:alpha val="86000"/>
            </a:srgbClr>
          </a:solidFill>
        </p:grpSpPr>
        <p:sp>
          <p:nvSpPr>
            <p:cNvPr id="25" name="Rounded Rectangle 24"/>
            <p:cNvSpPr/>
            <p:nvPr/>
          </p:nvSpPr>
          <p:spPr>
            <a:xfrm>
              <a:off x="6548032" y="1064596"/>
              <a:ext cx="799251" cy="516921"/>
            </a:xfrm>
            <a:prstGeom prst="roundRect">
              <a:avLst>
                <a:gd name="adj" fmla="val 10000"/>
              </a:avLst>
            </a:prstGeom>
            <a:grpFill/>
            <a:effectLst/>
          </p:spPr>
          <p:style>
            <a:lnRef idx="0">
              <a:schemeClr val="lt1">
                <a:hueOff val="0"/>
                <a:satOff val="0"/>
                <a:lumOff val="0"/>
                <a:alphaOff val="0"/>
              </a:schemeClr>
            </a:lnRef>
            <a:fillRef idx="3">
              <a:schemeClr val="accent1">
                <a:hueOff val="0"/>
                <a:satOff val="0"/>
                <a:lumOff val="0"/>
                <a:alphaOff val="0"/>
              </a:schemeClr>
            </a:fillRef>
            <a:effectRef idx="2">
              <a:scrgbClr r="0" g="0" b="0"/>
            </a:effectRef>
            <a:fontRef idx="minor">
              <a:schemeClr val="lt1"/>
            </a:fontRef>
          </p:style>
        </p:sp>
        <p:sp>
          <p:nvSpPr>
            <p:cNvPr id="26" name="Rounded Rectangle 4"/>
            <p:cNvSpPr/>
            <p:nvPr/>
          </p:nvSpPr>
          <p:spPr>
            <a:xfrm>
              <a:off x="6563172" y="1079735"/>
              <a:ext cx="768971" cy="486641"/>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17780" tIns="13335" rIns="17780" bIns="13335" numCol="1" spcCol="1270" anchor="ctr" anchorCtr="0">
              <a:noAutofit/>
            </a:bodyPr>
            <a:lstStyle/>
            <a:p>
              <a:pPr lvl="0" algn="ctr" defTabSz="311150">
                <a:lnSpc>
                  <a:spcPct val="90000"/>
                </a:lnSpc>
                <a:spcBef>
                  <a:spcPct val="0"/>
                </a:spcBef>
                <a:spcAft>
                  <a:spcPct val="35000"/>
                </a:spcAft>
              </a:pPr>
              <a:r>
                <a:rPr lang="en-US" sz="1600" kern="1200" baseline="0" dirty="0"/>
                <a:t>Attack Playbooks</a:t>
              </a:r>
            </a:p>
          </p:txBody>
        </p:sp>
      </p:grpSp>
      <p:grpSp>
        <p:nvGrpSpPr>
          <p:cNvPr id="27" name="Group 26"/>
          <p:cNvGrpSpPr/>
          <p:nvPr/>
        </p:nvGrpSpPr>
        <p:grpSpPr>
          <a:xfrm>
            <a:off x="8922951" y="4255742"/>
            <a:ext cx="1181908" cy="691601"/>
            <a:chOff x="6548032" y="1064596"/>
            <a:chExt cx="799251" cy="516921"/>
          </a:xfrm>
          <a:solidFill>
            <a:srgbClr val="C00000">
              <a:alpha val="86000"/>
            </a:srgbClr>
          </a:solidFill>
        </p:grpSpPr>
        <p:sp>
          <p:nvSpPr>
            <p:cNvPr id="28" name="Rounded Rectangle 27"/>
            <p:cNvSpPr/>
            <p:nvPr/>
          </p:nvSpPr>
          <p:spPr>
            <a:xfrm>
              <a:off x="6548032" y="1064596"/>
              <a:ext cx="799251" cy="516921"/>
            </a:xfrm>
            <a:prstGeom prst="roundRect">
              <a:avLst>
                <a:gd name="adj" fmla="val 10000"/>
              </a:avLst>
            </a:prstGeom>
            <a:grpFill/>
            <a:effectLst/>
          </p:spPr>
          <p:style>
            <a:lnRef idx="0">
              <a:schemeClr val="lt1">
                <a:hueOff val="0"/>
                <a:satOff val="0"/>
                <a:lumOff val="0"/>
                <a:alphaOff val="0"/>
              </a:schemeClr>
            </a:lnRef>
            <a:fillRef idx="3">
              <a:schemeClr val="accent1">
                <a:hueOff val="0"/>
                <a:satOff val="0"/>
                <a:lumOff val="0"/>
                <a:alphaOff val="0"/>
              </a:schemeClr>
            </a:fillRef>
            <a:effectRef idx="2">
              <a:scrgbClr r="0" g="0" b="0"/>
            </a:effectRef>
            <a:fontRef idx="minor">
              <a:schemeClr val="lt1"/>
            </a:fontRef>
          </p:style>
        </p:sp>
        <p:sp>
          <p:nvSpPr>
            <p:cNvPr id="29" name="Rounded Rectangle 4"/>
            <p:cNvSpPr/>
            <p:nvPr/>
          </p:nvSpPr>
          <p:spPr>
            <a:xfrm>
              <a:off x="6563172" y="1079735"/>
              <a:ext cx="768971" cy="486641"/>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17780" tIns="13335" rIns="17780" bIns="13335" numCol="1" spcCol="1270" anchor="ctr" anchorCtr="0">
              <a:noAutofit/>
            </a:bodyPr>
            <a:lstStyle/>
            <a:p>
              <a:pPr lvl="0" algn="ctr" defTabSz="311150">
                <a:lnSpc>
                  <a:spcPct val="90000"/>
                </a:lnSpc>
                <a:spcBef>
                  <a:spcPct val="0"/>
                </a:spcBef>
                <a:spcAft>
                  <a:spcPct val="35000"/>
                </a:spcAft>
              </a:pPr>
              <a:r>
                <a:rPr lang="en-US" sz="1600" kern="1200" baseline="0" dirty="0"/>
                <a:t>Threat Models</a:t>
              </a:r>
            </a:p>
          </p:txBody>
        </p:sp>
      </p:grpSp>
      <p:grpSp>
        <p:nvGrpSpPr>
          <p:cNvPr id="30" name="Group 29"/>
          <p:cNvGrpSpPr/>
          <p:nvPr/>
        </p:nvGrpSpPr>
        <p:grpSpPr>
          <a:xfrm>
            <a:off x="8922951" y="5079873"/>
            <a:ext cx="1181908" cy="691601"/>
            <a:chOff x="6548032" y="1064596"/>
            <a:chExt cx="799251" cy="516921"/>
          </a:xfrm>
          <a:solidFill>
            <a:srgbClr val="C00000">
              <a:alpha val="86000"/>
            </a:srgbClr>
          </a:solidFill>
        </p:grpSpPr>
        <p:sp>
          <p:nvSpPr>
            <p:cNvPr id="31" name="Rounded Rectangle 30"/>
            <p:cNvSpPr/>
            <p:nvPr/>
          </p:nvSpPr>
          <p:spPr>
            <a:xfrm>
              <a:off x="6548032" y="1064596"/>
              <a:ext cx="799251" cy="516921"/>
            </a:xfrm>
            <a:prstGeom prst="roundRect">
              <a:avLst>
                <a:gd name="adj" fmla="val 10000"/>
              </a:avLst>
            </a:prstGeom>
            <a:grpFill/>
            <a:effectLst/>
          </p:spPr>
          <p:style>
            <a:lnRef idx="0">
              <a:schemeClr val="lt1">
                <a:hueOff val="0"/>
                <a:satOff val="0"/>
                <a:lumOff val="0"/>
                <a:alphaOff val="0"/>
              </a:schemeClr>
            </a:lnRef>
            <a:fillRef idx="3">
              <a:schemeClr val="accent1">
                <a:hueOff val="0"/>
                <a:satOff val="0"/>
                <a:lumOff val="0"/>
                <a:alphaOff val="0"/>
              </a:schemeClr>
            </a:fillRef>
            <a:effectRef idx="2">
              <a:scrgbClr r="0" g="0" b="0"/>
            </a:effectRef>
            <a:fontRef idx="minor">
              <a:schemeClr val="lt1"/>
            </a:fontRef>
          </p:style>
        </p:sp>
        <p:sp>
          <p:nvSpPr>
            <p:cNvPr id="32" name="Rounded Rectangle 4"/>
            <p:cNvSpPr/>
            <p:nvPr/>
          </p:nvSpPr>
          <p:spPr>
            <a:xfrm>
              <a:off x="6563172" y="1079735"/>
              <a:ext cx="768971" cy="486641"/>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17780" tIns="13335" rIns="17780" bIns="13335" numCol="1" spcCol="1270" anchor="ctr" anchorCtr="0">
              <a:noAutofit/>
            </a:bodyPr>
            <a:lstStyle/>
            <a:p>
              <a:pPr lvl="0" algn="ctr" defTabSz="311150">
                <a:lnSpc>
                  <a:spcPct val="90000"/>
                </a:lnSpc>
                <a:spcBef>
                  <a:spcPct val="0"/>
                </a:spcBef>
                <a:spcAft>
                  <a:spcPct val="35000"/>
                </a:spcAft>
              </a:pPr>
              <a:r>
                <a:rPr lang="en-US" sz="1600" kern="1200" baseline="0" dirty="0"/>
                <a:t>Attackers Motivations &amp; TTPs</a:t>
              </a:r>
            </a:p>
          </p:txBody>
        </p:sp>
      </p:grpSp>
      <p:grpSp>
        <p:nvGrpSpPr>
          <p:cNvPr id="33" name="Group 32"/>
          <p:cNvGrpSpPr/>
          <p:nvPr/>
        </p:nvGrpSpPr>
        <p:grpSpPr>
          <a:xfrm>
            <a:off x="10385334" y="2154042"/>
            <a:ext cx="1486543" cy="4111826"/>
            <a:chOff x="3226144" y="0"/>
            <a:chExt cx="999064" cy="3548365"/>
          </a:xfrm>
          <a:solidFill>
            <a:schemeClr val="accent1"/>
          </a:solidFill>
        </p:grpSpPr>
        <p:sp>
          <p:nvSpPr>
            <p:cNvPr id="34" name="Rounded Rectangle 33"/>
            <p:cNvSpPr/>
            <p:nvPr/>
          </p:nvSpPr>
          <p:spPr>
            <a:xfrm>
              <a:off x="3226144" y="0"/>
              <a:ext cx="999064" cy="3548365"/>
            </a:xfrm>
            <a:prstGeom prst="roundRect">
              <a:avLst>
                <a:gd name="adj" fmla="val 10000"/>
              </a:avLst>
            </a:prstGeom>
            <a:grpFill/>
          </p:spPr>
          <p:style>
            <a:lnRef idx="0">
              <a:schemeClr val="accent1">
                <a:hueOff val="0"/>
                <a:satOff val="0"/>
                <a:lumOff val="0"/>
                <a:alphaOff val="0"/>
              </a:schemeClr>
            </a:lnRef>
            <a:fillRef idx="1">
              <a:schemeClr val="accent1">
                <a:tint val="40000"/>
                <a:hueOff val="0"/>
                <a:satOff val="0"/>
                <a:lumOff val="0"/>
                <a:alphaOff val="0"/>
              </a:schemeClr>
            </a:fillRef>
            <a:effectRef idx="2">
              <a:schemeClr val="accent1">
                <a:tint val="40000"/>
                <a:hueOff val="0"/>
                <a:satOff val="0"/>
                <a:lumOff val="0"/>
                <a:alphaOff val="0"/>
              </a:schemeClr>
            </a:effectRef>
            <a:fontRef idx="minor">
              <a:schemeClr val="dk1">
                <a:hueOff val="0"/>
                <a:satOff val="0"/>
                <a:lumOff val="0"/>
                <a:alphaOff val="0"/>
              </a:schemeClr>
            </a:fontRef>
          </p:style>
        </p:sp>
        <p:sp>
          <p:nvSpPr>
            <p:cNvPr id="35" name="Rounded Rectangle 4"/>
            <p:cNvSpPr/>
            <p:nvPr/>
          </p:nvSpPr>
          <p:spPr>
            <a:xfrm>
              <a:off x="3226144" y="0"/>
              <a:ext cx="999064" cy="1064509"/>
            </a:xfrm>
            <a:prstGeom prst="rect">
              <a:avLst/>
            </a:prstGeom>
            <a:grpFill/>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US" sz="1600" b="1" kern="1200" dirty="0">
                  <a:solidFill>
                    <a:schemeClr val="bg1"/>
                  </a:solidFill>
                </a:rPr>
                <a:t>BLUE TEAM</a:t>
              </a:r>
            </a:p>
          </p:txBody>
        </p:sp>
      </p:grpSp>
      <p:grpSp>
        <p:nvGrpSpPr>
          <p:cNvPr id="36" name="Group 35"/>
          <p:cNvGrpSpPr/>
          <p:nvPr/>
        </p:nvGrpSpPr>
        <p:grpSpPr>
          <a:xfrm>
            <a:off x="10548846" y="3407844"/>
            <a:ext cx="1181908" cy="691601"/>
            <a:chOff x="6548032" y="1064596"/>
            <a:chExt cx="799251" cy="516921"/>
          </a:xfrm>
          <a:solidFill>
            <a:schemeClr val="accent1">
              <a:lumMod val="75000"/>
            </a:schemeClr>
          </a:solidFill>
        </p:grpSpPr>
        <p:sp>
          <p:nvSpPr>
            <p:cNvPr id="37" name="Rounded Rectangle 36"/>
            <p:cNvSpPr/>
            <p:nvPr/>
          </p:nvSpPr>
          <p:spPr>
            <a:xfrm>
              <a:off x="6548032" y="1064596"/>
              <a:ext cx="799251" cy="516921"/>
            </a:xfrm>
            <a:prstGeom prst="roundRect">
              <a:avLst>
                <a:gd name="adj" fmla="val 10000"/>
              </a:avLst>
            </a:prstGeom>
            <a:grpFill/>
            <a:effectLst/>
          </p:spPr>
          <p:style>
            <a:lnRef idx="0">
              <a:schemeClr val="lt1">
                <a:hueOff val="0"/>
                <a:satOff val="0"/>
                <a:lumOff val="0"/>
                <a:alphaOff val="0"/>
              </a:schemeClr>
            </a:lnRef>
            <a:fillRef idx="3">
              <a:schemeClr val="accent1">
                <a:hueOff val="0"/>
                <a:satOff val="0"/>
                <a:lumOff val="0"/>
                <a:alphaOff val="0"/>
              </a:schemeClr>
            </a:fillRef>
            <a:effectRef idx="2">
              <a:scrgbClr r="0" g="0" b="0"/>
            </a:effectRef>
            <a:fontRef idx="minor">
              <a:schemeClr val="lt1"/>
            </a:fontRef>
          </p:style>
        </p:sp>
        <p:sp>
          <p:nvSpPr>
            <p:cNvPr id="38" name="Rounded Rectangle 4"/>
            <p:cNvSpPr/>
            <p:nvPr/>
          </p:nvSpPr>
          <p:spPr>
            <a:xfrm>
              <a:off x="6563172" y="1079735"/>
              <a:ext cx="768971" cy="486641"/>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17780" tIns="13335" rIns="17780" bIns="13335" numCol="1" spcCol="1270" anchor="ctr" anchorCtr="0">
              <a:noAutofit/>
            </a:bodyPr>
            <a:lstStyle/>
            <a:p>
              <a:pPr lvl="0" algn="ctr" defTabSz="311150">
                <a:lnSpc>
                  <a:spcPct val="90000"/>
                </a:lnSpc>
                <a:spcBef>
                  <a:spcPct val="0"/>
                </a:spcBef>
                <a:spcAft>
                  <a:spcPct val="35000"/>
                </a:spcAft>
              </a:pPr>
              <a:r>
                <a:rPr lang="en-US" sz="1600" kern="1200" baseline="0" dirty="0"/>
                <a:t>IR/</a:t>
              </a:r>
              <a:r>
                <a:rPr lang="en-US" sz="1600" kern="1200" baseline="0" dirty="0" err="1"/>
                <a:t>HuntingPlaybooks</a:t>
              </a:r>
              <a:endParaRPr lang="en-US" sz="1600" kern="1200" baseline="0" dirty="0"/>
            </a:p>
          </p:txBody>
        </p:sp>
      </p:grpSp>
      <p:grpSp>
        <p:nvGrpSpPr>
          <p:cNvPr id="39" name="Group 38"/>
          <p:cNvGrpSpPr/>
          <p:nvPr/>
        </p:nvGrpSpPr>
        <p:grpSpPr>
          <a:xfrm>
            <a:off x="10548846" y="4275997"/>
            <a:ext cx="1181908" cy="691601"/>
            <a:chOff x="6548032" y="1064596"/>
            <a:chExt cx="799251" cy="516921"/>
          </a:xfrm>
          <a:solidFill>
            <a:schemeClr val="accent1">
              <a:lumMod val="75000"/>
            </a:schemeClr>
          </a:solidFill>
        </p:grpSpPr>
        <p:sp>
          <p:nvSpPr>
            <p:cNvPr id="40" name="Rounded Rectangle 39"/>
            <p:cNvSpPr/>
            <p:nvPr/>
          </p:nvSpPr>
          <p:spPr>
            <a:xfrm>
              <a:off x="6548032" y="1064596"/>
              <a:ext cx="799251" cy="516921"/>
            </a:xfrm>
            <a:prstGeom prst="roundRect">
              <a:avLst>
                <a:gd name="adj" fmla="val 10000"/>
              </a:avLst>
            </a:prstGeom>
            <a:grpFill/>
            <a:effectLst/>
          </p:spPr>
          <p:style>
            <a:lnRef idx="0">
              <a:schemeClr val="lt1">
                <a:hueOff val="0"/>
                <a:satOff val="0"/>
                <a:lumOff val="0"/>
                <a:alphaOff val="0"/>
              </a:schemeClr>
            </a:lnRef>
            <a:fillRef idx="3">
              <a:schemeClr val="accent1">
                <a:hueOff val="0"/>
                <a:satOff val="0"/>
                <a:lumOff val="0"/>
                <a:alphaOff val="0"/>
              </a:schemeClr>
            </a:fillRef>
            <a:effectRef idx="2">
              <a:scrgbClr r="0" g="0" b="0"/>
            </a:effectRef>
            <a:fontRef idx="minor">
              <a:schemeClr val="lt1"/>
            </a:fontRef>
          </p:style>
        </p:sp>
        <p:sp>
          <p:nvSpPr>
            <p:cNvPr id="41" name="Rounded Rectangle 4"/>
            <p:cNvSpPr/>
            <p:nvPr/>
          </p:nvSpPr>
          <p:spPr>
            <a:xfrm>
              <a:off x="6563172" y="1079735"/>
              <a:ext cx="768971" cy="486641"/>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17780" tIns="13335" rIns="17780" bIns="13335" numCol="1" spcCol="1270" anchor="ctr" anchorCtr="0">
              <a:noAutofit/>
            </a:bodyPr>
            <a:lstStyle/>
            <a:p>
              <a:pPr lvl="0" algn="ctr" defTabSz="311150">
                <a:lnSpc>
                  <a:spcPct val="90000"/>
                </a:lnSpc>
                <a:spcBef>
                  <a:spcPct val="0"/>
                </a:spcBef>
                <a:spcAft>
                  <a:spcPct val="35000"/>
                </a:spcAft>
              </a:pPr>
              <a:r>
                <a:rPr lang="en-US" sz="1600" kern="1200" baseline="0" dirty="0"/>
                <a:t>IOCs</a:t>
              </a:r>
            </a:p>
          </p:txBody>
        </p:sp>
      </p:grpSp>
      <p:grpSp>
        <p:nvGrpSpPr>
          <p:cNvPr id="42" name="Group 41"/>
          <p:cNvGrpSpPr/>
          <p:nvPr/>
        </p:nvGrpSpPr>
        <p:grpSpPr>
          <a:xfrm>
            <a:off x="10548846" y="5100128"/>
            <a:ext cx="1181908" cy="691601"/>
            <a:chOff x="6548032" y="1064596"/>
            <a:chExt cx="799251" cy="516921"/>
          </a:xfrm>
          <a:solidFill>
            <a:schemeClr val="accent1">
              <a:lumMod val="75000"/>
            </a:schemeClr>
          </a:solidFill>
        </p:grpSpPr>
        <p:sp>
          <p:nvSpPr>
            <p:cNvPr id="43" name="Rounded Rectangle 42"/>
            <p:cNvSpPr/>
            <p:nvPr/>
          </p:nvSpPr>
          <p:spPr>
            <a:xfrm>
              <a:off x="6548032" y="1064596"/>
              <a:ext cx="799251" cy="516921"/>
            </a:xfrm>
            <a:prstGeom prst="roundRect">
              <a:avLst>
                <a:gd name="adj" fmla="val 10000"/>
              </a:avLst>
            </a:prstGeom>
            <a:grpFill/>
            <a:effectLst/>
          </p:spPr>
          <p:style>
            <a:lnRef idx="0">
              <a:schemeClr val="lt1">
                <a:hueOff val="0"/>
                <a:satOff val="0"/>
                <a:lumOff val="0"/>
                <a:alphaOff val="0"/>
              </a:schemeClr>
            </a:lnRef>
            <a:fillRef idx="3">
              <a:schemeClr val="accent1">
                <a:hueOff val="0"/>
                <a:satOff val="0"/>
                <a:lumOff val="0"/>
                <a:alphaOff val="0"/>
              </a:schemeClr>
            </a:fillRef>
            <a:effectRef idx="2">
              <a:scrgbClr r="0" g="0" b="0"/>
            </a:effectRef>
            <a:fontRef idx="minor">
              <a:schemeClr val="lt1"/>
            </a:fontRef>
          </p:style>
        </p:sp>
        <p:sp>
          <p:nvSpPr>
            <p:cNvPr id="44" name="Rounded Rectangle 4"/>
            <p:cNvSpPr/>
            <p:nvPr/>
          </p:nvSpPr>
          <p:spPr>
            <a:xfrm>
              <a:off x="6563172" y="1079735"/>
              <a:ext cx="768971" cy="486641"/>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17780" tIns="13335" rIns="17780" bIns="13335" numCol="1" spcCol="1270" anchor="ctr" anchorCtr="0">
              <a:noAutofit/>
            </a:bodyPr>
            <a:lstStyle/>
            <a:p>
              <a:pPr lvl="0" algn="ctr" defTabSz="311150">
                <a:lnSpc>
                  <a:spcPct val="90000"/>
                </a:lnSpc>
                <a:spcBef>
                  <a:spcPct val="0"/>
                </a:spcBef>
                <a:spcAft>
                  <a:spcPct val="35000"/>
                </a:spcAft>
              </a:pPr>
              <a:r>
                <a:rPr lang="en-US" sz="1600" kern="1200" baseline="0" dirty="0"/>
                <a:t>Threat Intel</a:t>
              </a:r>
            </a:p>
          </p:txBody>
        </p:sp>
      </p:grpSp>
      <p:grpSp>
        <p:nvGrpSpPr>
          <p:cNvPr id="45" name="Group 44"/>
          <p:cNvGrpSpPr/>
          <p:nvPr/>
        </p:nvGrpSpPr>
        <p:grpSpPr>
          <a:xfrm>
            <a:off x="763539" y="2154042"/>
            <a:ext cx="1486543" cy="4111825"/>
            <a:chOff x="3226144" y="0"/>
            <a:chExt cx="999064" cy="3548365"/>
          </a:xfrm>
          <a:solidFill>
            <a:srgbClr val="92D050"/>
          </a:solidFill>
        </p:grpSpPr>
        <p:sp>
          <p:nvSpPr>
            <p:cNvPr id="46" name="Rounded Rectangle 45"/>
            <p:cNvSpPr/>
            <p:nvPr/>
          </p:nvSpPr>
          <p:spPr>
            <a:xfrm>
              <a:off x="3226144" y="0"/>
              <a:ext cx="999064" cy="3548365"/>
            </a:xfrm>
            <a:prstGeom prst="roundRect">
              <a:avLst>
                <a:gd name="adj" fmla="val 10000"/>
              </a:avLst>
            </a:prstGeom>
            <a:grpFill/>
          </p:spPr>
          <p:style>
            <a:lnRef idx="0">
              <a:schemeClr val="accent1">
                <a:hueOff val="0"/>
                <a:satOff val="0"/>
                <a:lumOff val="0"/>
                <a:alphaOff val="0"/>
              </a:schemeClr>
            </a:lnRef>
            <a:fillRef idx="1">
              <a:schemeClr val="accent1">
                <a:tint val="40000"/>
                <a:hueOff val="0"/>
                <a:satOff val="0"/>
                <a:lumOff val="0"/>
                <a:alphaOff val="0"/>
              </a:schemeClr>
            </a:fillRef>
            <a:effectRef idx="2">
              <a:schemeClr val="accent1">
                <a:tint val="40000"/>
                <a:hueOff val="0"/>
                <a:satOff val="0"/>
                <a:lumOff val="0"/>
                <a:alphaOff val="0"/>
              </a:schemeClr>
            </a:effectRef>
            <a:fontRef idx="minor">
              <a:schemeClr val="dk1">
                <a:hueOff val="0"/>
                <a:satOff val="0"/>
                <a:lumOff val="0"/>
                <a:alphaOff val="0"/>
              </a:schemeClr>
            </a:fontRef>
          </p:style>
        </p:sp>
        <p:sp>
          <p:nvSpPr>
            <p:cNvPr id="47" name="Rounded Rectangle 4"/>
            <p:cNvSpPr/>
            <p:nvPr/>
          </p:nvSpPr>
          <p:spPr>
            <a:xfrm>
              <a:off x="3226144" y="0"/>
              <a:ext cx="999064" cy="1064509"/>
            </a:xfrm>
            <a:prstGeom prst="rect">
              <a:avLst/>
            </a:prstGeom>
            <a:grpFill/>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US" sz="1600" b="1" kern="1200" dirty="0">
                  <a:solidFill>
                    <a:schemeClr val="bg1"/>
                  </a:solidFill>
                </a:rPr>
                <a:t>DEV/OPS</a:t>
              </a:r>
            </a:p>
          </p:txBody>
        </p:sp>
      </p:grpSp>
      <p:grpSp>
        <p:nvGrpSpPr>
          <p:cNvPr id="48" name="Group 47"/>
          <p:cNvGrpSpPr/>
          <p:nvPr/>
        </p:nvGrpSpPr>
        <p:grpSpPr>
          <a:xfrm>
            <a:off x="915856" y="3575799"/>
            <a:ext cx="1181908" cy="626030"/>
            <a:chOff x="6548032" y="1064596"/>
            <a:chExt cx="799251" cy="516921"/>
          </a:xfrm>
          <a:solidFill>
            <a:schemeClr val="accent6">
              <a:lumMod val="75000"/>
            </a:schemeClr>
          </a:solidFill>
        </p:grpSpPr>
        <p:sp>
          <p:nvSpPr>
            <p:cNvPr id="49" name="Rounded Rectangle 48"/>
            <p:cNvSpPr/>
            <p:nvPr/>
          </p:nvSpPr>
          <p:spPr>
            <a:xfrm>
              <a:off x="6548032" y="1064596"/>
              <a:ext cx="799251" cy="516921"/>
            </a:xfrm>
            <a:prstGeom prst="roundRect">
              <a:avLst>
                <a:gd name="adj" fmla="val 10000"/>
              </a:avLst>
            </a:prstGeom>
            <a:grpFill/>
            <a:effectLst/>
          </p:spPr>
          <p:style>
            <a:lnRef idx="0">
              <a:schemeClr val="lt1">
                <a:hueOff val="0"/>
                <a:satOff val="0"/>
                <a:lumOff val="0"/>
                <a:alphaOff val="0"/>
              </a:schemeClr>
            </a:lnRef>
            <a:fillRef idx="3">
              <a:schemeClr val="accent1">
                <a:hueOff val="0"/>
                <a:satOff val="0"/>
                <a:lumOff val="0"/>
                <a:alphaOff val="0"/>
              </a:schemeClr>
            </a:fillRef>
            <a:effectRef idx="2">
              <a:scrgbClr r="0" g="0" b="0"/>
            </a:effectRef>
            <a:fontRef idx="minor">
              <a:schemeClr val="lt1"/>
            </a:fontRef>
          </p:style>
        </p:sp>
        <p:sp>
          <p:nvSpPr>
            <p:cNvPr id="50" name="Rounded Rectangle 4"/>
            <p:cNvSpPr/>
            <p:nvPr/>
          </p:nvSpPr>
          <p:spPr>
            <a:xfrm>
              <a:off x="6563172" y="1079735"/>
              <a:ext cx="768971" cy="486641"/>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17780" tIns="13335" rIns="17780" bIns="13335" numCol="1" spcCol="1270" anchor="ctr" anchorCtr="0">
              <a:noAutofit/>
            </a:bodyPr>
            <a:lstStyle/>
            <a:p>
              <a:pPr lvl="0" algn="ctr" defTabSz="311150">
                <a:lnSpc>
                  <a:spcPct val="90000"/>
                </a:lnSpc>
                <a:spcBef>
                  <a:spcPct val="0"/>
                </a:spcBef>
                <a:spcAft>
                  <a:spcPct val="35000"/>
                </a:spcAft>
              </a:pPr>
              <a:r>
                <a:rPr lang="en-US" sz="1600" kern="1200" baseline="0" dirty="0"/>
                <a:t>SOC</a:t>
              </a:r>
              <a:r>
                <a:rPr lang="en-US" sz="1600" kern="1200" dirty="0"/>
                <a:t> Use Cases</a:t>
              </a:r>
              <a:endParaRPr lang="en-US" sz="1600" kern="1200" baseline="0" dirty="0"/>
            </a:p>
          </p:txBody>
        </p:sp>
      </p:grpSp>
      <p:grpSp>
        <p:nvGrpSpPr>
          <p:cNvPr id="51" name="Group 50"/>
          <p:cNvGrpSpPr/>
          <p:nvPr/>
        </p:nvGrpSpPr>
        <p:grpSpPr>
          <a:xfrm>
            <a:off x="915856" y="4443952"/>
            <a:ext cx="1181908" cy="626030"/>
            <a:chOff x="6548032" y="1064596"/>
            <a:chExt cx="799251" cy="516921"/>
          </a:xfrm>
          <a:solidFill>
            <a:schemeClr val="accent6">
              <a:lumMod val="75000"/>
            </a:schemeClr>
          </a:solidFill>
        </p:grpSpPr>
        <p:sp>
          <p:nvSpPr>
            <p:cNvPr id="52" name="Rounded Rectangle 51"/>
            <p:cNvSpPr/>
            <p:nvPr/>
          </p:nvSpPr>
          <p:spPr>
            <a:xfrm>
              <a:off x="6548032" y="1064596"/>
              <a:ext cx="799251" cy="516921"/>
            </a:xfrm>
            <a:prstGeom prst="roundRect">
              <a:avLst>
                <a:gd name="adj" fmla="val 10000"/>
              </a:avLst>
            </a:prstGeom>
            <a:grpFill/>
            <a:effectLst/>
          </p:spPr>
          <p:style>
            <a:lnRef idx="0">
              <a:schemeClr val="lt1">
                <a:hueOff val="0"/>
                <a:satOff val="0"/>
                <a:lumOff val="0"/>
                <a:alphaOff val="0"/>
              </a:schemeClr>
            </a:lnRef>
            <a:fillRef idx="3">
              <a:schemeClr val="accent1">
                <a:hueOff val="0"/>
                <a:satOff val="0"/>
                <a:lumOff val="0"/>
                <a:alphaOff val="0"/>
              </a:schemeClr>
            </a:fillRef>
            <a:effectRef idx="2">
              <a:scrgbClr r="0" g="0" b="0"/>
            </a:effectRef>
            <a:fontRef idx="minor">
              <a:schemeClr val="lt1"/>
            </a:fontRef>
          </p:style>
        </p:sp>
        <p:sp>
          <p:nvSpPr>
            <p:cNvPr id="53" name="Rounded Rectangle 4"/>
            <p:cNvSpPr/>
            <p:nvPr/>
          </p:nvSpPr>
          <p:spPr>
            <a:xfrm>
              <a:off x="6563172" y="1079735"/>
              <a:ext cx="768971" cy="486641"/>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17780" tIns="13335" rIns="17780" bIns="13335" numCol="1" spcCol="1270" anchor="ctr" anchorCtr="0">
              <a:noAutofit/>
            </a:bodyPr>
            <a:lstStyle/>
            <a:p>
              <a:pPr lvl="0" algn="ctr" defTabSz="311150">
                <a:lnSpc>
                  <a:spcPct val="90000"/>
                </a:lnSpc>
                <a:spcBef>
                  <a:spcPct val="0"/>
                </a:spcBef>
                <a:spcAft>
                  <a:spcPct val="35000"/>
                </a:spcAft>
              </a:pPr>
              <a:r>
                <a:rPr lang="en-US" sz="1600" kern="1200" baseline="0" dirty="0"/>
                <a:t>Logging</a:t>
              </a:r>
            </a:p>
          </p:txBody>
        </p:sp>
      </p:grpSp>
      <p:grpSp>
        <p:nvGrpSpPr>
          <p:cNvPr id="54" name="Group 53"/>
          <p:cNvGrpSpPr/>
          <p:nvPr/>
        </p:nvGrpSpPr>
        <p:grpSpPr>
          <a:xfrm>
            <a:off x="915856" y="5268083"/>
            <a:ext cx="1181908" cy="626030"/>
            <a:chOff x="6548032" y="1064596"/>
            <a:chExt cx="799251" cy="516921"/>
          </a:xfrm>
          <a:solidFill>
            <a:schemeClr val="accent6">
              <a:lumMod val="75000"/>
            </a:schemeClr>
          </a:solidFill>
        </p:grpSpPr>
        <p:sp>
          <p:nvSpPr>
            <p:cNvPr id="55" name="Rounded Rectangle 54"/>
            <p:cNvSpPr/>
            <p:nvPr/>
          </p:nvSpPr>
          <p:spPr>
            <a:xfrm>
              <a:off x="6548032" y="1064596"/>
              <a:ext cx="799251" cy="516921"/>
            </a:xfrm>
            <a:prstGeom prst="roundRect">
              <a:avLst>
                <a:gd name="adj" fmla="val 10000"/>
              </a:avLst>
            </a:prstGeom>
            <a:grpFill/>
            <a:effectLst/>
          </p:spPr>
          <p:style>
            <a:lnRef idx="0">
              <a:schemeClr val="lt1">
                <a:hueOff val="0"/>
                <a:satOff val="0"/>
                <a:lumOff val="0"/>
                <a:alphaOff val="0"/>
              </a:schemeClr>
            </a:lnRef>
            <a:fillRef idx="3">
              <a:schemeClr val="accent1">
                <a:hueOff val="0"/>
                <a:satOff val="0"/>
                <a:lumOff val="0"/>
                <a:alphaOff val="0"/>
              </a:schemeClr>
            </a:fillRef>
            <a:effectRef idx="2">
              <a:scrgbClr r="0" g="0" b="0"/>
            </a:effectRef>
            <a:fontRef idx="minor">
              <a:schemeClr val="lt1"/>
            </a:fontRef>
          </p:style>
        </p:sp>
        <p:sp>
          <p:nvSpPr>
            <p:cNvPr id="56" name="Rounded Rectangle 4"/>
            <p:cNvSpPr/>
            <p:nvPr/>
          </p:nvSpPr>
          <p:spPr>
            <a:xfrm>
              <a:off x="6563172" y="1079735"/>
              <a:ext cx="768971" cy="486641"/>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17780" tIns="13335" rIns="17780" bIns="13335" numCol="1" spcCol="1270" anchor="ctr" anchorCtr="0">
              <a:noAutofit/>
            </a:bodyPr>
            <a:lstStyle/>
            <a:p>
              <a:pPr lvl="0" algn="ctr" defTabSz="311150">
                <a:lnSpc>
                  <a:spcPct val="90000"/>
                </a:lnSpc>
                <a:spcBef>
                  <a:spcPct val="0"/>
                </a:spcBef>
                <a:spcAft>
                  <a:spcPct val="35000"/>
                </a:spcAft>
              </a:pPr>
              <a:r>
                <a:rPr lang="en-US" sz="1600" kern="1200" baseline="0" dirty="0"/>
                <a:t>Metrics</a:t>
              </a:r>
            </a:p>
          </p:txBody>
        </p:sp>
      </p:grpSp>
      <p:sp>
        <p:nvSpPr>
          <p:cNvPr id="57" name="TextBox 56"/>
          <p:cNvSpPr txBox="1"/>
          <p:nvPr/>
        </p:nvSpPr>
        <p:spPr>
          <a:xfrm>
            <a:off x="4693530" y="4028453"/>
            <a:ext cx="1601722" cy="830997"/>
          </a:xfrm>
          <a:prstGeom prst="rect">
            <a:avLst/>
          </a:prstGeom>
          <a:noFill/>
        </p:spPr>
        <p:txBody>
          <a:bodyPr wrap="none" rtlCol="0">
            <a:spAutoFit/>
          </a:bodyPr>
          <a:lstStyle/>
          <a:p>
            <a:pPr algn="ctr"/>
            <a:r>
              <a:rPr lang="en-US" sz="1600" b="1" i="1" dirty="0"/>
              <a:t>Threat </a:t>
            </a:r>
          </a:p>
          <a:p>
            <a:pPr algn="ctr"/>
            <a:r>
              <a:rPr lang="en-US" sz="1600" b="1" i="1" dirty="0"/>
              <a:t>Management</a:t>
            </a:r>
          </a:p>
          <a:p>
            <a:pPr algn="ctr"/>
            <a:r>
              <a:rPr lang="en-US" sz="1600" b="1" i="1" dirty="0"/>
              <a:t>Lifecycle</a:t>
            </a:r>
          </a:p>
        </p:txBody>
      </p:sp>
      <p:sp>
        <p:nvSpPr>
          <p:cNvPr id="60" name="Right Arrow 59"/>
          <p:cNvSpPr/>
          <p:nvPr/>
        </p:nvSpPr>
        <p:spPr>
          <a:xfrm rot="10800000">
            <a:off x="2667269" y="1742302"/>
            <a:ext cx="5911341" cy="411740"/>
          </a:xfrm>
          <a:prstGeom prst="rightArrow">
            <a:avLst/>
          </a:prstGeom>
          <a:noFill/>
          <a:effectLst>
            <a:glow rad="38100">
              <a:schemeClr val="accent1">
                <a:alpha val="40000"/>
              </a:schemeClr>
            </a:glow>
            <a:reflection stA="76000" endPos="120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TextBox 60"/>
          <p:cNvSpPr txBox="1"/>
          <p:nvPr/>
        </p:nvSpPr>
        <p:spPr>
          <a:xfrm>
            <a:off x="8640516" y="1448806"/>
            <a:ext cx="3169457" cy="646331"/>
          </a:xfrm>
          <a:prstGeom prst="rect">
            <a:avLst/>
          </a:prstGeom>
          <a:noFill/>
        </p:spPr>
        <p:txBody>
          <a:bodyPr wrap="none" rtlCol="0">
            <a:spAutoFit/>
          </a:bodyPr>
          <a:lstStyle/>
          <a:p>
            <a:pPr algn="ctr"/>
            <a:r>
              <a:rPr lang="en-US" dirty="0"/>
              <a:t>Maturing by rehearsing: </a:t>
            </a:r>
          </a:p>
          <a:p>
            <a:pPr algn="ctr"/>
            <a:r>
              <a:rPr lang="en-US" dirty="0"/>
              <a:t>red teaming &amp; threat hunting</a:t>
            </a:r>
          </a:p>
        </p:txBody>
      </p:sp>
      <p:sp>
        <p:nvSpPr>
          <p:cNvPr id="62" name="TextBox 61"/>
          <p:cNvSpPr txBox="1"/>
          <p:nvPr/>
        </p:nvSpPr>
        <p:spPr>
          <a:xfrm>
            <a:off x="409394" y="1444219"/>
            <a:ext cx="2194832" cy="646331"/>
          </a:xfrm>
          <a:prstGeom prst="rect">
            <a:avLst/>
          </a:prstGeom>
          <a:noFill/>
        </p:spPr>
        <p:txBody>
          <a:bodyPr wrap="none" rtlCol="0">
            <a:spAutoFit/>
          </a:bodyPr>
          <a:lstStyle/>
          <a:p>
            <a:pPr algn="ctr"/>
            <a:r>
              <a:rPr lang="en-US" dirty="0"/>
              <a:t>Operationalizing </a:t>
            </a:r>
          </a:p>
          <a:p>
            <a:pPr algn="ctr"/>
            <a:r>
              <a:rPr lang="en-US" dirty="0"/>
              <a:t>threat management</a:t>
            </a:r>
          </a:p>
        </p:txBody>
      </p:sp>
    </p:spTree>
    <p:extLst>
      <p:ext uri="{BB962C8B-B14F-4D97-AF65-F5344CB8AC3E}">
        <p14:creationId xmlns:p14="http://schemas.microsoft.com/office/powerpoint/2010/main" val="27134829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Threat Management Lifecycle - A Smart Feedback Loop</a:t>
            </a:r>
          </a:p>
        </p:txBody>
      </p:sp>
      <p:sp>
        <p:nvSpPr>
          <p:cNvPr id="7" name="Content Placeholder 6"/>
          <p:cNvSpPr>
            <a:spLocks noGrp="1"/>
          </p:cNvSpPr>
          <p:nvPr>
            <p:ph sz="half" idx="1"/>
          </p:nvPr>
        </p:nvSpPr>
        <p:spPr/>
        <p:txBody>
          <a:bodyPr/>
          <a:lstStyle/>
          <a:p>
            <a:pPr marL="457200" indent="-457200" fontAlgn="ctr">
              <a:buFont typeface="Arial" charset="0"/>
              <a:buChar char="•"/>
            </a:pPr>
            <a:r>
              <a:rPr lang="en-US" sz="3200" dirty="0"/>
              <a:t>Metrics are set upfront</a:t>
            </a:r>
          </a:p>
          <a:p>
            <a:pPr marL="457200" indent="-457200" fontAlgn="ctr">
              <a:buFont typeface="Arial" charset="0"/>
              <a:buChar char="•"/>
            </a:pPr>
            <a:r>
              <a:rPr lang="en-US" sz="3200" dirty="0"/>
              <a:t>Success is not measured on who wins or who loses </a:t>
            </a:r>
          </a:p>
          <a:p>
            <a:pPr marL="457200" indent="-457200" fontAlgn="ctr">
              <a:buFont typeface="Arial" charset="0"/>
              <a:buChar char="•"/>
            </a:pPr>
            <a:r>
              <a:rPr lang="en-US" sz="3200" dirty="0"/>
              <a:t>Provides ability to measure defensive capabilities and track progress over time</a:t>
            </a:r>
          </a:p>
          <a:p>
            <a:pPr marL="457200" indent="-457200" fontAlgn="ctr">
              <a:buFont typeface="Arial" charset="0"/>
              <a:buChar char="•"/>
            </a:pPr>
            <a:r>
              <a:rPr lang="en-US" sz="3200" dirty="0"/>
              <a:t>Regulates the tempo of the exercises</a:t>
            </a:r>
          </a:p>
        </p:txBody>
      </p:sp>
      <p:sp>
        <p:nvSpPr>
          <p:cNvPr id="2" name="Content Placeholder 1"/>
          <p:cNvSpPr>
            <a:spLocks noGrp="1"/>
          </p:cNvSpPr>
          <p:nvPr>
            <p:ph sz="half" idx="2"/>
          </p:nvPr>
        </p:nvSpPr>
        <p:spPr/>
        <p:txBody>
          <a:bodyPr/>
          <a:lstStyle/>
          <a:p>
            <a:pPr marL="457200" indent="-457200" fontAlgn="ctr">
              <a:buFont typeface="Arial" charset="0"/>
              <a:buChar char="•"/>
            </a:pPr>
            <a:r>
              <a:rPr lang="en-US" sz="2400" dirty="0"/>
              <a:t>mean time to detection (dwell time or </a:t>
            </a:r>
            <a:r>
              <a:rPr lang="en-US" sz="2400" b="1" dirty="0"/>
              <a:t>BK</a:t>
            </a:r>
            <a:r>
              <a:rPr lang="en-US" sz="2400" dirty="0"/>
              <a:t> time)</a:t>
            </a:r>
          </a:p>
          <a:p>
            <a:pPr marL="457200" indent="-457200" fontAlgn="ctr">
              <a:buFont typeface="Arial" charset="0"/>
              <a:buChar char="•"/>
            </a:pPr>
            <a:r>
              <a:rPr lang="en-US" sz="2400" dirty="0"/>
              <a:t>mean time to remediation</a:t>
            </a:r>
          </a:p>
          <a:p>
            <a:pPr marL="457200" indent="-457200" fontAlgn="ctr">
              <a:buFont typeface="Arial" charset="0"/>
              <a:buChar char="•"/>
            </a:pPr>
            <a:r>
              <a:rPr lang="en-US" sz="2400" dirty="0" err="1"/>
              <a:t>Nr</a:t>
            </a:r>
            <a:r>
              <a:rPr lang="en-US" sz="2400" dirty="0"/>
              <a:t> of simulations</a:t>
            </a:r>
          </a:p>
          <a:p>
            <a:pPr marL="457200" indent="-457200" fontAlgn="ctr">
              <a:buFont typeface="Arial" charset="0"/>
              <a:buChar char="•"/>
            </a:pPr>
            <a:r>
              <a:rPr lang="en-US" sz="2400" dirty="0" err="1"/>
              <a:t>Nr</a:t>
            </a:r>
            <a:r>
              <a:rPr lang="en-US" sz="2400" dirty="0"/>
              <a:t> of gap identified</a:t>
            </a:r>
          </a:p>
          <a:p>
            <a:pPr marL="457200" indent="-457200" fontAlgn="ctr">
              <a:buFont typeface="Arial" charset="0"/>
              <a:buChar char="•"/>
            </a:pPr>
            <a:r>
              <a:rPr lang="en-US" sz="2400" dirty="0" err="1"/>
              <a:t>Nr</a:t>
            </a:r>
            <a:r>
              <a:rPr lang="en-US" sz="2400" dirty="0"/>
              <a:t> of recommendations</a:t>
            </a:r>
          </a:p>
          <a:p>
            <a:pPr marL="457200" indent="-457200" fontAlgn="ctr">
              <a:buFont typeface="Arial" charset="0"/>
              <a:buChar char="•"/>
            </a:pPr>
            <a:r>
              <a:rPr lang="en-US" sz="2400" dirty="0" err="1"/>
              <a:t>Nr</a:t>
            </a:r>
            <a:r>
              <a:rPr lang="en-US" sz="2400" dirty="0"/>
              <a:t> of tools written</a:t>
            </a:r>
          </a:p>
          <a:p>
            <a:pPr marL="457200" indent="-457200" fontAlgn="ctr">
              <a:buFont typeface="Arial" charset="0"/>
              <a:buChar char="•"/>
            </a:pPr>
            <a:r>
              <a:rPr lang="en-US" sz="2400" dirty="0" err="1"/>
              <a:t>Nr</a:t>
            </a:r>
            <a:r>
              <a:rPr lang="en-US" sz="2400" dirty="0"/>
              <a:t> of updates to IR/Hunting playbooks</a:t>
            </a:r>
          </a:p>
          <a:p>
            <a:pPr marL="457200" indent="-457200" fontAlgn="ctr">
              <a:buFont typeface="Arial" charset="0"/>
              <a:buChar char="•"/>
            </a:pPr>
            <a:r>
              <a:rPr lang="en-US" sz="2400" dirty="0" err="1"/>
              <a:t>Nr</a:t>
            </a:r>
            <a:r>
              <a:rPr lang="en-US" sz="2400" dirty="0"/>
              <a:t> of updates to SOC handbook</a:t>
            </a:r>
          </a:p>
          <a:p>
            <a:endParaRPr lang="en-US" dirty="0"/>
          </a:p>
        </p:txBody>
      </p:sp>
      <p:sp>
        <p:nvSpPr>
          <p:cNvPr id="4" name="Slide Number Placeholder 3"/>
          <p:cNvSpPr>
            <a:spLocks noGrp="1"/>
          </p:cNvSpPr>
          <p:nvPr>
            <p:ph type="sldNum" sz="quarter" idx="12"/>
          </p:nvPr>
        </p:nvSpPr>
        <p:spPr>
          <a:xfrm>
            <a:off x="11536680" y="6311900"/>
            <a:ext cx="653796" cy="546101"/>
          </a:xfrm>
          <a:prstGeom prst="rect">
            <a:avLst/>
          </a:prstGeom>
        </p:spPr>
        <p:txBody>
          <a:bodyPr vert="horz" lIns="91440" tIns="45720" rIns="91440" bIns="45720" rtlCol="0" anchor="ctr"/>
          <a:lstStyle>
            <a:defPPr>
              <a:defRPr lang="en-US"/>
            </a:defPPr>
            <a:lvl1pPr marL="0" algn="ctr" defTabSz="914400" rtl="0" eaLnBrk="1" latinLnBrk="0" hangingPunct="1">
              <a:defRPr sz="1100" b="1" i="0" kern="1200">
                <a:solidFill>
                  <a:schemeClr val="bg1"/>
                </a:solidFill>
                <a:latin typeface="Gill Sans MT" charset="0"/>
                <a:ea typeface="Gill Sans MT" charset="0"/>
                <a:cs typeface="Gill Sans MT"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12C446D-6113-E749-B2D6-33109B9D4DC9}" type="slidenum">
              <a:rPr lang="en-US" smtClean="0"/>
              <a:pPr/>
              <a:t>14</a:t>
            </a:fld>
            <a:endParaRPr lang="en-US"/>
          </a:p>
        </p:txBody>
      </p:sp>
    </p:spTree>
    <p:extLst>
      <p:ext uri="{BB962C8B-B14F-4D97-AF65-F5344CB8AC3E}">
        <p14:creationId xmlns:p14="http://schemas.microsoft.com/office/powerpoint/2010/main" val="2333569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2200" dirty="0"/>
              <a:t>Maturing by Rehearsing</a:t>
            </a:r>
          </a:p>
        </p:txBody>
      </p:sp>
      <p:sp>
        <p:nvSpPr>
          <p:cNvPr id="4" name="Slide Number Placeholder 3"/>
          <p:cNvSpPr>
            <a:spLocks noGrp="1"/>
          </p:cNvSpPr>
          <p:nvPr>
            <p:ph type="sldNum" sz="quarter" idx="12"/>
          </p:nvPr>
        </p:nvSpPr>
        <p:spPr>
          <a:xfrm>
            <a:off x="11536680" y="6311900"/>
            <a:ext cx="653796" cy="546101"/>
          </a:xfrm>
          <a:prstGeom prst="rect">
            <a:avLst/>
          </a:prstGeom>
        </p:spPr>
        <p:txBody>
          <a:bodyPr vert="horz" lIns="91440" tIns="45720" rIns="91440" bIns="45720" rtlCol="0" anchor="ctr"/>
          <a:lstStyle>
            <a:defPPr>
              <a:defRPr lang="en-US"/>
            </a:defPPr>
            <a:lvl1pPr marL="0" algn="ctr" defTabSz="914400" rtl="0" eaLnBrk="1" latinLnBrk="0" hangingPunct="1">
              <a:defRPr sz="1100" b="1" i="0" kern="1200">
                <a:solidFill>
                  <a:schemeClr val="bg1"/>
                </a:solidFill>
                <a:latin typeface="Gill Sans MT" charset="0"/>
                <a:ea typeface="Gill Sans MT" charset="0"/>
                <a:cs typeface="Gill Sans MT"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12C446D-6113-E749-B2D6-33109B9D4DC9}" type="slidenum">
              <a:rPr lang="en-US" smtClean="0"/>
              <a:pPr/>
              <a:t>15</a:t>
            </a:fld>
            <a:endParaRPr lang="en-US"/>
          </a:p>
        </p:txBody>
      </p:sp>
      <p:grpSp>
        <p:nvGrpSpPr>
          <p:cNvPr id="25" name="Group 24"/>
          <p:cNvGrpSpPr/>
          <p:nvPr/>
        </p:nvGrpSpPr>
        <p:grpSpPr>
          <a:xfrm>
            <a:off x="1098000" y="1438457"/>
            <a:ext cx="2569686" cy="5044346"/>
            <a:chOff x="1098000" y="1438457"/>
            <a:chExt cx="2569686" cy="5044346"/>
          </a:xfrm>
        </p:grpSpPr>
        <p:sp>
          <p:nvSpPr>
            <p:cNvPr id="7" name="TextBox 6"/>
            <p:cNvSpPr txBox="1"/>
            <p:nvPr/>
          </p:nvSpPr>
          <p:spPr>
            <a:xfrm>
              <a:off x="1343668" y="3959035"/>
              <a:ext cx="2073361" cy="2523768"/>
            </a:xfrm>
            <a:prstGeom prst="rect">
              <a:avLst/>
            </a:prstGeom>
            <a:noFill/>
          </p:spPr>
          <p:txBody>
            <a:bodyPr wrap="square" rtlCol="0">
              <a:spAutoFit/>
            </a:bodyPr>
            <a:lstStyle/>
            <a:p>
              <a:pPr algn="ctr"/>
              <a:r>
                <a:rPr lang="en-US" sz="1400" b="1" dirty="0"/>
                <a:t>Guitar Noob</a:t>
              </a:r>
            </a:p>
            <a:p>
              <a:pPr algn="ctr"/>
              <a:endParaRPr lang="en-US" sz="1400" b="1" dirty="0"/>
            </a:p>
            <a:p>
              <a:pPr algn="ctr"/>
              <a:r>
                <a:rPr lang="en-US" sz="1600" b="1" dirty="0"/>
                <a:t>Cooperative Red Teaming</a:t>
              </a:r>
            </a:p>
            <a:p>
              <a:endParaRPr lang="en-US" sz="1400" b="1" dirty="0"/>
            </a:p>
            <a:p>
              <a:pPr marL="285750" indent="-285750">
                <a:buFont typeface="Arial" charset="0"/>
                <a:buChar char="•"/>
              </a:pPr>
              <a:r>
                <a:rPr lang="en-US" sz="1400" dirty="0"/>
                <a:t>Red &amp; Blue work together</a:t>
              </a:r>
            </a:p>
            <a:p>
              <a:pPr marL="285750" indent="-285750">
                <a:buFont typeface="Arial" charset="0"/>
                <a:buChar char="•"/>
              </a:pPr>
              <a:r>
                <a:rPr lang="en-US" sz="1400" dirty="0"/>
                <a:t>Blue Team sees everything</a:t>
              </a:r>
            </a:p>
            <a:p>
              <a:pPr algn="ctr"/>
              <a:endParaRPr lang="en-US" sz="1400" b="1" dirty="0"/>
            </a:p>
            <a:p>
              <a:pPr algn="ctr"/>
              <a:endParaRPr lang="en-US" sz="1400" dirty="0"/>
            </a:p>
          </p:txBody>
        </p:sp>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8000" y="1438457"/>
              <a:ext cx="2569686" cy="2296926"/>
            </a:xfrm>
            <a:prstGeom prst="rect">
              <a:avLst/>
            </a:prstGeom>
          </p:spPr>
        </p:pic>
      </p:grpSp>
      <p:grpSp>
        <p:nvGrpSpPr>
          <p:cNvPr id="26" name="Group 25"/>
          <p:cNvGrpSpPr/>
          <p:nvPr/>
        </p:nvGrpSpPr>
        <p:grpSpPr>
          <a:xfrm>
            <a:off x="3833437" y="1279422"/>
            <a:ext cx="2161718" cy="5203380"/>
            <a:chOff x="3833437" y="1279422"/>
            <a:chExt cx="2161718" cy="5203380"/>
          </a:xfrm>
        </p:grpSpPr>
        <p:sp>
          <p:nvSpPr>
            <p:cNvPr id="18" name="TextBox 17"/>
            <p:cNvSpPr txBox="1"/>
            <p:nvPr/>
          </p:nvSpPr>
          <p:spPr>
            <a:xfrm>
              <a:off x="3833437" y="3959034"/>
              <a:ext cx="2161718" cy="2523768"/>
            </a:xfrm>
            <a:prstGeom prst="rect">
              <a:avLst/>
            </a:prstGeom>
            <a:noFill/>
          </p:spPr>
          <p:txBody>
            <a:bodyPr wrap="square" rtlCol="0">
              <a:spAutoFit/>
            </a:bodyPr>
            <a:lstStyle/>
            <a:p>
              <a:pPr algn="ctr"/>
              <a:r>
                <a:rPr lang="en-US" sz="1400" b="1" dirty="0"/>
                <a:t>Can play Wonderwall</a:t>
              </a:r>
            </a:p>
            <a:p>
              <a:pPr algn="ctr"/>
              <a:endParaRPr lang="en-US" sz="1400" b="1" dirty="0"/>
            </a:p>
            <a:p>
              <a:pPr algn="ctr"/>
              <a:r>
                <a:rPr lang="en-US" sz="1600" b="1" dirty="0"/>
                <a:t>Coordinated Threat Simulation</a:t>
              </a:r>
            </a:p>
            <a:p>
              <a:endParaRPr lang="en-US" sz="1400" b="1" dirty="0"/>
            </a:p>
            <a:p>
              <a:pPr marL="285750" indent="-285750">
                <a:buFont typeface="Arial" charset="0"/>
                <a:buChar char="•"/>
              </a:pPr>
              <a:r>
                <a:rPr lang="en-US" sz="1400" dirty="0"/>
                <a:t>Based on specific threat models</a:t>
              </a:r>
            </a:p>
            <a:p>
              <a:pPr marL="285750" indent="-285750">
                <a:buFont typeface="Arial" charset="0"/>
                <a:buChar char="•"/>
              </a:pPr>
              <a:r>
                <a:rPr lang="en-US" sz="1400" dirty="0"/>
                <a:t>Specific IOCs are determined</a:t>
              </a:r>
            </a:p>
            <a:p>
              <a:pPr algn="ctr"/>
              <a:endParaRPr lang="en-US" sz="1400" b="1" dirty="0"/>
            </a:p>
            <a:p>
              <a:pPr algn="ctr"/>
              <a:endParaRPr lang="en-US" sz="1400" dirty="0"/>
            </a:p>
          </p:txBody>
        </p:sp>
        <p:pic>
          <p:nvPicPr>
            <p:cNvPr id="22" name="Picture 2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43576" y="1279422"/>
              <a:ext cx="1741440" cy="2614996"/>
            </a:xfrm>
            <a:prstGeom prst="rect">
              <a:avLst/>
            </a:prstGeom>
          </p:spPr>
        </p:pic>
      </p:grpSp>
      <p:grpSp>
        <p:nvGrpSpPr>
          <p:cNvPr id="27" name="Group 26"/>
          <p:cNvGrpSpPr/>
          <p:nvPr/>
        </p:nvGrpSpPr>
        <p:grpSpPr>
          <a:xfrm>
            <a:off x="6297660" y="1279422"/>
            <a:ext cx="2161718" cy="5418823"/>
            <a:chOff x="6297660" y="1279422"/>
            <a:chExt cx="2161718" cy="5418823"/>
          </a:xfrm>
        </p:grpSpPr>
        <p:sp>
          <p:nvSpPr>
            <p:cNvPr id="19" name="TextBox 18"/>
            <p:cNvSpPr txBox="1"/>
            <p:nvPr/>
          </p:nvSpPr>
          <p:spPr>
            <a:xfrm>
              <a:off x="6297660" y="3959034"/>
              <a:ext cx="2161718" cy="2739211"/>
            </a:xfrm>
            <a:prstGeom prst="rect">
              <a:avLst/>
            </a:prstGeom>
            <a:noFill/>
          </p:spPr>
          <p:txBody>
            <a:bodyPr wrap="square" rtlCol="0">
              <a:spAutoFit/>
            </a:bodyPr>
            <a:lstStyle/>
            <a:p>
              <a:pPr algn="ctr"/>
              <a:r>
                <a:rPr lang="en-US" sz="1400" b="1" dirty="0"/>
                <a:t>Can play in a Band</a:t>
              </a:r>
            </a:p>
            <a:p>
              <a:pPr algn="ctr"/>
              <a:endParaRPr lang="en-US" sz="1400" b="1" dirty="0"/>
            </a:p>
            <a:p>
              <a:pPr algn="ctr"/>
              <a:r>
                <a:rPr lang="en-US" sz="1600" b="1" dirty="0"/>
                <a:t>Adversary Simulation</a:t>
              </a:r>
            </a:p>
            <a:p>
              <a:endParaRPr lang="en-US" sz="1400" b="1" dirty="0"/>
            </a:p>
            <a:p>
              <a:pPr marL="285750" indent="-285750">
                <a:buFont typeface="Arial" charset="0"/>
                <a:buChar char="•"/>
              </a:pPr>
              <a:r>
                <a:rPr lang="en-US" sz="1400" dirty="0"/>
                <a:t>No prior warning to Blue team</a:t>
              </a:r>
            </a:p>
            <a:p>
              <a:pPr marL="285750" indent="-285750">
                <a:buFont typeface="Arial" charset="0"/>
                <a:buChar char="•"/>
              </a:pPr>
              <a:r>
                <a:rPr lang="en-US" sz="1400" dirty="0"/>
                <a:t>To understand motivation,  </a:t>
              </a:r>
              <a:r>
                <a:rPr lang="en-US" sz="1400" u="sng" dirty="0"/>
                <a:t>behavior</a:t>
              </a:r>
              <a:r>
                <a:rPr lang="en-US" sz="1400" dirty="0"/>
                <a:t>, TTPs</a:t>
              </a:r>
            </a:p>
            <a:p>
              <a:pPr algn="ctr"/>
              <a:endParaRPr lang="en-US" sz="1400" b="1" dirty="0"/>
            </a:p>
            <a:p>
              <a:pPr algn="ctr"/>
              <a:endParaRPr lang="en-US" sz="1400" dirty="0"/>
            </a:p>
          </p:txBody>
        </p:sp>
        <p:pic>
          <p:nvPicPr>
            <p:cNvPr id="23" name="Picture 2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95074" y="1279422"/>
              <a:ext cx="1766889" cy="2614996"/>
            </a:xfrm>
            <a:prstGeom prst="rect">
              <a:avLst/>
            </a:prstGeom>
          </p:spPr>
        </p:pic>
      </p:grpSp>
      <p:grpSp>
        <p:nvGrpSpPr>
          <p:cNvPr id="28" name="Group 27"/>
          <p:cNvGrpSpPr/>
          <p:nvPr/>
        </p:nvGrpSpPr>
        <p:grpSpPr>
          <a:xfrm>
            <a:off x="8544561" y="1279422"/>
            <a:ext cx="2596362" cy="5418823"/>
            <a:chOff x="8544561" y="1279422"/>
            <a:chExt cx="2596362" cy="5418823"/>
          </a:xfrm>
        </p:grpSpPr>
        <p:sp>
          <p:nvSpPr>
            <p:cNvPr id="20" name="TextBox 19"/>
            <p:cNvSpPr txBox="1"/>
            <p:nvPr/>
          </p:nvSpPr>
          <p:spPr>
            <a:xfrm>
              <a:off x="8761883" y="3959034"/>
              <a:ext cx="2161718" cy="2739211"/>
            </a:xfrm>
            <a:prstGeom prst="rect">
              <a:avLst/>
            </a:prstGeom>
            <a:noFill/>
          </p:spPr>
          <p:txBody>
            <a:bodyPr wrap="square" rtlCol="0">
              <a:spAutoFit/>
            </a:bodyPr>
            <a:lstStyle/>
            <a:p>
              <a:pPr algn="ctr"/>
              <a:r>
                <a:rPr lang="en-US" sz="1400" b="1" dirty="0"/>
                <a:t>Ultimate Guitar Solo!</a:t>
              </a:r>
            </a:p>
            <a:p>
              <a:pPr algn="ctr"/>
              <a:endParaRPr lang="en-US" sz="1400" b="1" dirty="0"/>
            </a:p>
            <a:p>
              <a:pPr algn="ctr"/>
              <a:r>
                <a:rPr lang="en-US" sz="1600" b="1" dirty="0"/>
                <a:t>Full scope Attack Simulation</a:t>
              </a:r>
            </a:p>
            <a:p>
              <a:endParaRPr lang="en-US" sz="1400" b="1" dirty="0"/>
            </a:p>
            <a:p>
              <a:pPr marL="285750" indent="-285750">
                <a:buFont typeface="Arial" charset="0"/>
                <a:buChar char="•"/>
              </a:pPr>
              <a:r>
                <a:rPr lang="en-US" sz="1400" dirty="0"/>
                <a:t>No prior warning to the Blue team</a:t>
              </a:r>
            </a:p>
            <a:p>
              <a:pPr marL="285750" indent="-285750">
                <a:buFont typeface="Arial" charset="0"/>
                <a:buChar char="•"/>
              </a:pPr>
              <a:r>
                <a:rPr lang="en-US" sz="1400" dirty="0"/>
                <a:t>Make sure you take stakeholders though!</a:t>
              </a:r>
            </a:p>
            <a:p>
              <a:pPr marL="285750" indent="-285750">
                <a:buFont typeface="Arial" charset="0"/>
                <a:buChar char="•"/>
              </a:pPr>
              <a:endParaRPr lang="en-US" sz="1400" dirty="0"/>
            </a:p>
            <a:p>
              <a:pPr algn="ctr"/>
              <a:endParaRPr lang="en-US" sz="1400" b="1" dirty="0"/>
            </a:p>
            <a:p>
              <a:pPr algn="ctr"/>
              <a:endParaRPr lang="en-US" sz="1400" dirty="0"/>
            </a:p>
          </p:txBody>
        </p:sp>
        <p:pic>
          <p:nvPicPr>
            <p:cNvPr id="24" name="Picture 2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544561" y="1279422"/>
              <a:ext cx="2596362" cy="2614996"/>
            </a:xfrm>
            <a:prstGeom prst="rect">
              <a:avLst/>
            </a:prstGeom>
          </p:spPr>
        </p:pic>
      </p:grpSp>
    </p:spTree>
    <p:extLst>
      <p:ext uri="{BB962C8B-B14F-4D97-AF65-F5344CB8AC3E}">
        <p14:creationId xmlns:p14="http://schemas.microsoft.com/office/powerpoint/2010/main" val="1547889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1000"/>
                                        <p:tgtEl>
                                          <p:spTgt spid="25"/>
                                        </p:tgtEl>
                                      </p:cBhvr>
                                    </p:animEffect>
                                    <p:anim calcmode="lin" valueType="num">
                                      <p:cBhvr>
                                        <p:cTn id="8" dur="1000" fill="hold"/>
                                        <p:tgtEl>
                                          <p:spTgt spid="25"/>
                                        </p:tgtEl>
                                        <p:attrNameLst>
                                          <p:attrName>ppt_x</p:attrName>
                                        </p:attrNameLst>
                                      </p:cBhvr>
                                      <p:tavLst>
                                        <p:tav tm="0">
                                          <p:val>
                                            <p:strVal val="#ppt_x"/>
                                          </p:val>
                                        </p:tav>
                                        <p:tav tm="100000">
                                          <p:val>
                                            <p:strVal val="#ppt_x"/>
                                          </p:val>
                                        </p:tav>
                                      </p:tavLst>
                                    </p:anim>
                                    <p:anim calcmode="lin" valueType="num">
                                      <p:cBhvr>
                                        <p:cTn id="9" dur="900" decel="100000" fill="hold"/>
                                        <p:tgtEl>
                                          <p:spTgt spid="25"/>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25"/>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49" presetClass="entr" presetSubtype="0" decel="100000" fill="hold" nodeType="clickEffect">
                                  <p:stCondLst>
                                    <p:cond delay="0"/>
                                  </p:stCondLst>
                                  <p:childTnLst>
                                    <p:set>
                                      <p:cBhvr>
                                        <p:cTn id="14" dur="1" fill="hold">
                                          <p:stCondLst>
                                            <p:cond delay="0"/>
                                          </p:stCondLst>
                                        </p:cTn>
                                        <p:tgtEl>
                                          <p:spTgt spid="26"/>
                                        </p:tgtEl>
                                        <p:attrNameLst>
                                          <p:attrName>style.visibility</p:attrName>
                                        </p:attrNameLst>
                                      </p:cBhvr>
                                      <p:to>
                                        <p:strVal val="visible"/>
                                      </p:to>
                                    </p:set>
                                    <p:anim calcmode="lin" valueType="num">
                                      <p:cBhvr>
                                        <p:cTn id="15" dur="500" fill="hold"/>
                                        <p:tgtEl>
                                          <p:spTgt spid="26"/>
                                        </p:tgtEl>
                                        <p:attrNameLst>
                                          <p:attrName>ppt_w</p:attrName>
                                        </p:attrNameLst>
                                      </p:cBhvr>
                                      <p:tavLst>
                                        <p:tav tm="0">
                                          <p:val>
                                            <p:fltVal val="0"/>
                                          </p:val>
                                        </p:tav>
                                        <p:tav tm="100000">
                                          <p:val>
                                            <p:strVal val="#ppt_w"/>
                                          </p:val>
                                        </p:tav>
                                      </p:tavLst>
                                    </p:anim>
                                    <p:anim calcmode="lin" valueType="num">
                                      <p:cBhvr>
                                        <p:cTn id="16" dur="500" fill="hold"/>
                                        <p:tgtEl>
                                          <p:spTgt spid="26"/>
                                        </p:tgtEl>
                                        <p:attrNameLst>
                                          <p:attrName>ppt_h</p:attrName>
                                        </p:attrNameLst>
                                      </p:cBhvr>
                                      <p:tavLst>
                                        <p:tav tm="0">
                                          <p:val>
                                            <p:fltVal val="0"/>
                                          </p:val>
                                        </p:tav>
                                        <p:tav tm="100000">
                                          <p:val>
                                            <p:strVal val="#ppt_h"/>
                                          </p:val>
                                        </p:tav>
                                      </p:tavLst>
                                    </p:anim>
                                    <p:anim calcmode="lin" valueType="num">
                                      <p:cBhvr>
                                        <p:cTn id="17" dur="500" fill="hold"/>
                                        <p:tgtEl>
                                          <p:spTgt spid="26"/>
                                        </p:tgtEl>
                                        <p:attrNameLst>
                                          <p:attrName>style.rotation</p:attrName>
                                        </p:attrNameLst>
                                      </p:cBhvr>
                                      <p:tavLst>
                                        <p:tav tm="0">
                                          <p:val>
                                            <p:fltVal val="360"/>
                                          </p:val>
                                        </p:tav>
                                        <p:tav tm="100000">
                                          <p:val>
                                            <p:fltVal val="0"/>
                                          </p:val>
                                        </p:tav>
                                      </p:tavLst>
                                    </p:anim>
                                    <p:animEffect transition="in" filter="fade">
                                      <p:cBhvr>
                                        <p:cTn id="18" dur="500"/>
                                        <p:tgtEl>
                                          <p:spTgt spid="26"/>
                                        </p:tgtEl>
                                      </p:cBhvr>
                                    </p:animEffect>
                                  </p:childTnLst>
                                </p:cTn>
                              </p:par>
                            </p:childTnLst>
                          </p:cTn>
                        </p:par>
                      </p:childTnLst>
                    </p:cTn>
                  </p:par>
                  <p:par>
                    <p:cTn id="19" fill="hold">
                      <p:stCondLst>
                        <p:cond delay="indefinite"/>
                      </p:stCondLst>
                      <p:childTnLst>
                        <p:par>
                          <p:cTn id="20" fill="hold">
                            <p:stCondLst>
                              <p:cond delay="0"/>
                            </p:stCondLst>
                            <p:childTnLst>
                              <p:par>
                                <p:cTn id="21" presetID="23" presetClass="entr" presetSubtype="16" fill="hold" nodeType="clickEffect">
                                  <p:stCondLst>
                                    <p:cond delay="0"/>
                                  </p:stCondLst>
                                  <p:childTnLst>
                                    <p:set>
                                      <p:cBhvr>
                                        <p:cTn id="22" dur="1" fill="hold">
                                          <p:stCondLst>
                                            <p:cond delay="0"/>
                                          </p:stCondLst>
                                        </p:cTn>
                                        <p:tgtEl>
                                          <p:spTgt spid="27"/>
                                        </p:tgtEl>
                                        <p:attrNameLst>
                                          <p:attrName>style.visibility</p:attrName>
                                        </p:attrNameLst>
                                      </p:cBhvr>
                                      <p:to>
                                        <p:strVal val="visible"/>
                                      </p:to>
                                    </p:set>
                                    <p:anim calcmode="lin" valueType="num">
                                      <p:cBhvr>
                                        <p:cTn id="23" dur="500" fill="hold"/>
                                        <p:tgtEl>
                                          <p:spTgt spid="27"/>
                                        </p:tgtEl>
                                        <p:attrNameLst>
                                          <p:attrName>ppt_w</p:attrName>
                                        </p:attrNameLst>
                                      </p:cBhvr>
                                      <p:tavLst>
                                        <p:tav tm="0">
                                          <p:val>
                                            <p:fltVal val="0"/>
                                          </p:val>
                                        </p:tav>
                                        <p:tav tm="100000">
                                          <p:val>
                                            <p:strVal val="#ppt_w"/>
                                          </p:val>
                                        </p:tav>
                                      </p:tavLst>
                                    </p:anim>
                                    <p:anim calcmode="lin" valueType="num">
                                      <p:cBhvr>
                                        <p:cTn id="24" dur="500" fill="hold"/>
                                        <p:tgtEl>
                                          <p:spTgt spid="27"/>
                                        </p:tgtEl>
                                        <p:attrNameLst>
                                          <p:attrName>ppt_h</p:attrName>
                                        </p:attrNameLst>
                                      </p:cBhvr>
                                      <p:tavLst>
                                        <p:tav tm="0">
                                          <p:val>
                                            <p:fltVal val="0"/>
                                          </p:val>
                                        </p:tav>
                                        <p:tav tm="100000">
                                          <p:val>
                                            <p:strVal val="#ppt_h"/>
                                          </p:val>
                                        </p:tav>
                                      </p:tavLst>
                                    </p:anim>
                                  </p:childTnLst>
                                </p:cTn>
                              </p:par>
                            </p:childTnLst>
                          </p:cTn>
                        </p:par>
                      </p:childTnLst>
                    </p:cTn>
                  </p:par>
                  <p:par>
                    <p:cTn id="25" fill="hold">
                      <p:stCondLst>
                        <p:cond delay="indefinite"/>
                      </p:stCondLst>
                      <p:childTnLst>
                        <p:par>
                          <p:cTn id="26" fill="hold">
                            <p:stCondLst>
                              <p:cond delay="0"/>
                            </p:stCondLst>
                            <p:childTnLst>
                              <p:par>
                                <p:cTn id="27" presetID="35" presetClass="entr" presetSubtype="0" fill="hold" nodeType="clickEffect">
                                  <p:stCondLst>
                                    <p:cond delay="0"/>
                                  </p:stCondLst>
                                  <p:childTnLst>
                                    <p:set>
                                      <p:cBhvr>
                                        <p:cTn id="28" dur="1" fill="hold">
                                          <p:stCondLst>
                                            <p:cond delay="0"/>
                                          </p:stCondLst>
                                        </p:cTn>
                                        <p:tgtEl>
                                          <p:spTgt spid="28"/>
                                        </p:tgtEl>
                                        <p:attrNameLst>
                                          <p:attrName>style.visibility</p:attrName>
                                        </p:attrNameLst>
                                      </p:cBhvr>
                                      <p:to>
                                        <p:strVal val="visible"/>
                                      </p:to>
                                    </p:set>
                                    <p:animEffect transition="in" filter="fade">
                                      <p:cBhvr>
                                        <p:cTn id="29" dur="2000"/>
                                        <p:tgtEl>
                                          <p:spTgt spid="28"/>
                                        </p:tgtEl>
                                      </p:cBhvr>
                                    </p:animEffect>
                                    <p:anim calcmode="lin" valueType="num">
                                      <p:cBhvr>
                                        <p:cTn id="30" dur="2000" fill="hold"/>
                                        <p:tgtEl>
                                          <p:spTgt spid="28"/>
                                        </p:tgtEl>
                                        <p:attrNameLst>
                                          <p:attrName>style.rotation</p:attrName>
                                        </p:attrNameLst>
                                      </p:cBhvr>
                                      <p:tavLst>
                                        <p:tav tm="0">
                                          <p:val>
                                            <p:fltVal val="720"/>
                                          </p:val>
                                        </p:tav>
                                        <p:tav tm="100000">
                                          <p:val>
                                            <p:fltVal val="0"/>
                                          </p:val>
                                        </p:tav>
                                      </p:tavLst>
                                    </p:anim>
                                    <p:anim calcmode="lin" valueType="num">
                                      <p:cBhvr>
                                        <p:cTn id="31" dur="2000" fill="hold"/>
                                        <p:tgtEl>
                                          <p:spTgt spid="28"/>
                                        </p:tgtEl>
                                        <p:attrNameLst>
                                          <p:attrName>ppt_h</p:attrName>
                                        </p:attrNameLst>
                                      </p:cBhvr>
                                      <p:tavLst>
                                        <p:tav tm="0">
                                          <p:val>
                                            <p:fltVal val="0"/>
                                          </p:val>
                                        </p:tav>
                                        <p:tav tm="100000">
                                          <p:val>
                                            <p:strVal val="#ppt_h"/>
                                          </p:val>
                                        </p:tav>
                                      </p:tavLst>
                                    </p:anim>
                                    <p:anim calcmode="lin" valueType="num">
                                      <p:cBhvr>
                                        <p:cTn id="32" dur="2000" fill="hold"/>
                                        <p:tgtEl>
                                          <p:spTgt spid="28"/>
                                        </p:tgtEl>
                                        <p:attrNameLst>
                                          <p:attrName>ppt_w</p:attrName>
                                        </p:attrNameLst>
                                      </p:cBhvr>
                                      <p:tavLst>
                                        <p:tav tm="0">
                                          <p:val>
                                            <p:fltVal val="0"/>
                                          </p:val>
                                        </p:tav>
                                        <p:tav tm="100000">
                                          <p:val>
                                            <p:strVal val="#ppt_w"/>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F3CE8D-D3F7-BF47-B424-907EAEA836CB}"/>
              </a:ext>
            </a:extLst>
          </p:cNvPr>
          <p:cNvSpPr>
            <a:spLocks noGrp="1"/>
          </p:cNvSpPr>
          <p:nvPr>
            <p:ph type="title"/>
          </p:nvPr>
        </p:nvSpPr>
        <p:spPr/>
        <p:txBody>
          <a:bodyPr/>
          <a:lstStyle/>
          <a:p>
            <a:r>
              <a:rPr lang="en-US" dirty="0"/>
              <a:t>MITRE Adversary Emulation Plan Methodology</a:t>
            </a:r>
          </a:p>
        </p:txBody>
      </p:sp>
      <p:sp>
        <p:nvSpPr>
          <p:cNvPr id="4" name="Slide Number Placeholder 3">
            <a:extLst>
              <a:ext uri="{FF2B5EF4-FFF2-40B4-BE49-F238E27FC236}">
                <a16:creationId xmlns:a16="http://schemas.microsoft.com/office/drawing/2014/main" id="{8241BF3C-16F4-C346-8AA2-149C3FB60AC4}"/>
              </a:ext>
            </a:extLst>
          </p:cNvPr>
          <p:cNvSpPr>
            <a:spLocks noGrp="1"/>
          </p:cNvSpPr>
          <p:nvPr>
            <p:ph type="sldNum" sz="quarter" idx="12"/>
          </p:nvPr>
        </p:nvSpPr>
        <p:spPr>
          <a:xfrm>
            <a:off x="11536680" y="6311900"/>
            <a:ext cx="653796" cy="546101"/>
          </a:xfrm>
          <a:prstGeom prst="rect">
            <a:avLst/>
          </a:prstGeom>
        </p:spPr>
        <p:txBody>
          <a:bodyPr vert="horz" lIns="91440" tIns="45720" rIns="91440" bIns="45720" rtlCol="0" anchor="ctr"/>
          <a:lstStyle>
            <a:defPPr>
              <a:defRPr lang="en-US"/>
            </a:defPPr>
            <a:lvl1pPr marL="0" algn="ctr" defTabSz="914400" rtl="0" eaLnBrk="1" latinLnBrk="0" hangingPunct="1">
              <a:defRPr sz="1100" b="1" i="0" kern="1200">
                <a:solidFill>
                  <a:schemeClr val="bg1"/>
                </a:solidFill>
                <a:latin typeface="Gill Sans MT" charset="0"/>
                <a:ea typeface="Gill Sans MT" charset="0"/>
                <a:cs typeface="Gill Sans MT"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12C446D-6113-E749-B2D6-33109B9D4DC9}" type="slidenum">
              <a:rPr lang="en-US" smtClean="0"/>
              <a:pPr/>
              <a:t>16</a:t>
            </a:fld>
            <a:endParaRPr lang="en-US" dirty="0"/>
          </a:p>
        </p:txBody>
      </p:sp>
      <p:pic>
        <p:nvPicPr>
          <p:cNvPr id="7" name="Picture 6">
            <a:extLst>
              <a:ext uri="{FF2B5EF4-FFF2-40B4-BE49-F238E27FC236}">
                <a16:creationId xmlns:a16="http://schemas.microsoft.com/office/drawing/2014/main" id="{A648D5A4-8501-484E-B3AC-8FC1AB460509}"/>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207882" y="1245268"/>
            <a:ext cx="7776235" cy="4612456"/>
          </a:xfrm>
          <a:prstGeom prst="rect">
            <a:avLst/>
          </a:prstGeom>
        </p:spPr>
      </p:pic>
      <p:sp>
        <p:nvSpPr>
          <p:cNvPr id="8" name="Rectangle 7">
            <a:extLst>
              <a:ext uri="{FF2B5EF4-FFF2-40B4-BE49-F238E27FC236}">
                <a16:creationId xmlns:a16="http://schemas.microsoft.com/office/drawing/2014/main" id="{5CED28D9-D072-AA42-93DD-0C067A952628}"/>
              </a:ext>
            </a:extLst>
          </p:cNvPr>
          <p:cNvSpPr/>
          <p:nvPr/>
        </p:nvSpPr>
        <p:spPr>
          <a:xfrm>
            <a:off x="1739398" y="5959993"/>
            <a:ext cx="8309811" cy="369332"/>
          </a:xfrm>
          <a:prstGeom prst="rect">
            <a:avLst/>
          </a:prstGeom>
        </p:spPr>
        <p:txBody>
          <a:bodyPr wrap="square">
            <a:spAutoFit/>
          </a:bodyPr>
          <a:lstStyle/>
          <a:p>
            <a:pPr algn="ctr"/>
            <a:r>
              <a:rPr lang="en-US" dirty="0"/>
              <a:t>https://</a:t>
            </a:r>
            <a:r>
              <a:rPr lang="en-US" dirty="0" err="1"/>
              <a:t>attack.mitre.org</a:t>
            </a:r>
            <a:r>
              <a:rPr lang="en-US" dirty="0"/>
              <a:t>/wiki/</a:t>
            </a:r>
            <a:r>
              <a:rPr lang="en-US" dirty="0" err="1"/>
              <a:t>Adversary_Emulation_Plans</a:t>
            </a:r>
            <a:endParaRPr lang="en-US" dirty="0"/>
          </a:p>
        </p:txBody>
      </p:sp>
    </p:spTree>
    <p:extLst>
      <p:ext uri="{BB962C8B-B14F-4D97-AF65-F5344CB8AC3E}">
        <p14:creationId xmlns:p14="http://schemas.microsoft.com/office/powerpoint/2010/main" val="41890186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334096-3948-4F41-BDA3-08E0F96CF11F}"/>
              </a:ext>
            </a:extLst>
          </p:cNvPr>
          <p:cNvSpPr>
            <a:spLocks noGrp="1"/>
          </p:cNvSpPr>
          <p:nvPr>
            <p:ph type="title"/>
          </p:nvPr>
        </p:nvSpPr>
        <p:spPr/>
        <p:txBody>
          <a:bodyPr/>
          <a:lstStyle/>
          <a:p>
            <a:r>
              <a:rPr lang="en-US" dirty="0"/>
              <a:t>More automation!! – Uber Metta</a:t>
            </a:r>
          </a:p>
        </p:txBody>
      </p:sp>
      <p:sp>
        <p:nvSpPr>
          <p:cNvPr id="4" name="Slide Number Placeholder 3">
            <a:extLst>
              <a:ext uri="{FF2B5EF4-FFF2-40B4-BE49-F238E27FC236}">
                <a16:creationId xmlns:a16="http://schemas.microsoft.com/office/drawing/2014/main" id="{0029B11B-AE9A-1049-B40E-DBAA2E13485D}"/>
              </a:ext>
            </a:extLst>
          </p:cNvPr>
          <p:cNvSpPr>
            <a:spLocks noGrp="1"/>
          </p:cNvSpPr>
          <p:nvPr>
            <p:ph type="sldNum" sz="quarter" idx="12"/>
          </p:nvPr>
        </p:nvSpPr>
        <p:spPr>
          <a:xfrm>
            <a:off x="11536680" y="6311900"/>
            <a:ext cx="653796" cy="546101"/>
          </a:xfrm>
          <a:prstGeom prst="rect">
            <a:avLst/>
          </a:prstGeom>
        </p:spPr>
        <p:txBody>
          <a:bodyPr vert="horz" lIns="91440" tIns="45720" rIns="91440" bIns="45720" rtlCol="0" anchor="ctr"/>
          <a:lstStyle>
            <a:defPPr>
              <a:defRPr lang="en-US"/>
            </a:defPPr>
            <a:lvl1pPr marL="0" algn="ctr" defTabSz="914400" rtl="0" eaLnBrk="1" latinLnBrk="0" hangingPunct="1">
              <a:defRPr sz="1100" b="1" i="0" kern="1200">
                <a:solidFill>
                  <a:schemeClr val="bg1"/>
                </a:solidFill>
                <a:latin typeface="Gill Sans MT" charset="0"/>
                <a:ea typeface="Gill Sans MT" charset="0"/>
                <a:cs typeface="Gill Sans MT"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12C446D-6113-E749-B2D6-33109B9D4DC9}" type="slidenum">
              <a:rPr lang="en-US" smtClean="0"/>
              <a:pPr/>
              <a:t>17</a:t>
            </a:fld>
            <a:endParaRPr lang="en-US" dirty="0"/>
          </a:p>
        </p:txBody>
      </p:sp>
      <p:sp>
        <p:nvSpPr>
          <p:cNvPr id="5" name="Text Placeholder 4">
            <a:extLst>
              <a:ext uri="{FF2B5EF4-FFF2-40B4-BE49-F238E27FC236}">
                <a16:creationId xmlns:a16="http://schemas.microsoft.com/office/drawing/2014/main" id="{4958DED3-E0B1-9A45-9045-75046E7AB124}"/>
              </a:ext>
            </a:extLst>
          </p:cNvPr>
          <p:cNvSpPr>
            <a:spLocks noGrp="1"/>
          </p:cNvSpPr>
          <p:nvPr>
            <p:ph type="body" sz="quarter" idx="13"/>
          </p:nvPr>
        </p:nvSpPr>
        <p:spPr>
          <a:xfrm>
            <a:off x="655320" y="1593850"/>
            <a:ext cx="3197526" cy="4408744"/>
          </a:xfrm>
        </p:spPr>
        <p:txBody>
          <a:bodyPr/>
          <a:lstStyle/>
          <a:p>
            <a:r>
              <a:rPr lang="en-US" dirty="0"/>
              <a:t>Uber’s </a:t>
            </a:r>
            <a:r>
              <a:rPr lang="en-US" dirty="0" err="1"/>
              <a:t>metta</a:t>
            </a:r>
            <a:r>
              <a:rPr lang="en-US" dirty="0"/>
              <a:t> for adversarial simulation</a:t>
            </a:r>
          </a:p>
          <a:p>
            <a:r>
              <a:rPr lang="en-US" sz="2000" dirty="0">
                <a:hlinkClick r:id="rId3"/>
              </a:rPr>
              <a:t>https://github.com/uber-common/metta</a:t>
            </a:r>
            <a:r>
              <a:rPr lang="en-US" sz="2000" dirty="0"/>
              <a:t> </a:t>
            </a:r>
          </a:p>
          <a:p>
            <a:endParaRPr lang="en-US" dirty="0"/>
          </a:p>
          <a:p>
            <a:r>
              <a:rPr lang="en-US" dirty="0"/>
              <a:t>Parses </a:t>
            </a:r>
            <a:r>
              <a:rPr lang="en-US" dirty="0" err="1"/>
              <a:t>yaml</a:t>
            </a:r>
            <a:r>
              <a:rPr lang="en-US" dirty="0"/>
              <a:t> files with actions </a:t>
            </a:r>
            <a:r>
              <a:rPr lang="en-US" dirty="0">
                <a:latin typeface="Times New Roman" charset="0"/>
                <a:ea typeface="Times New Roman" charset="0"/>
                <a:cs typeface="Times New Roman" charset="0"/>
              </a:rPr>
              <a:t>sorted by MITRE ATT&amp;CK</a:t>
            </a:r>
          </a:p>
          <a:p>
            <a:br>
              <a:rPr lang="en-US" dirty="0"/>
            </a:br>
            <a:endParaRPr lang="en-US" dirty="0"/>
          </a:p>
        </p:txBody>
      </p:sp>
      <p:pic>
        <p:nvPicPr>
          <p:cNvPr id="8" name="Picture 7">
            <a:extLst>
              <a:ext uri="{FF2B5EF4-FFF2-40B4-BE49-F238E27FC236}">
                <a16:creationId xmlns:a16="http://schemas.microsoft.com/office/drawing/2014/main" id="{09F19F27-2B5A-0543-A02D-7580CCC4CD27}"/>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965141" y="1715819"/>
            <a:ext cx="7683834" cy="4164806"/>
          </a:xfrm>
          <a:prstGeom prst="rect">
            <a:avLst/>
          </a:prstGeom>
        </p:spPr>
      </p:pic>
    </p:spTree>
    <p:extLst>
      <p:ext uri="{BB962C8B-B14F-4D97-AF65-F5344CB8AC3E}">
        <p14:creationId xmlns:p14="http://schemas.microsoft.com/office/powerpoint/2010/main" val="656526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334096-3948-4F41-BDA3-08E0F96CF11F}"/>
              </a:ext>
            </a:extLst>
          </p:cNvPr>
          <p:cNvSpPr>
            <a:spLocks noGrp="1"/>
          </p:cNvSpPr>
          <p:nvPr>
            <p:ph type="title"/>
          </p:nvPr>
        </p:nvSpPr>
        <p:spPr/>
        <p:txBody>
          <a:bodyPr/>
          <a:lstStyle/>
          <a:p>
            <a:r>
              <a:rPr lang="en-US" dirty="0"/>
              <a:t>More automation!! - APT Simulator, RTA, Caldera and more</a:t>
            </a:r>
          </a:p>
        </p:txBody>
      </p:sp>
      <p:sp>
        <p:nvSpPr>
          <p:cNvPr id="4" name="Slide Number Placeholder 3">
            <a:extLst>
              <a:ext uri="{FF2B5EF4-FFF2-40B4-BE49-F238E27FC236}">
                <a16:creationId xmlns:a16="http://schemas.microsoft.com/office/drawing/2014/main" id="{0029B11B-AE9A-1049-B40E-DBAA2E13485D}"/>
              </a:ext>
            </a:extLst>
          </p:cNvPr>
          <p:cNvSpPr>
            <a:spLocks noGrp="1"/>
          </p:cNvSpPr>
          <p:nvPr>
            <p:ph type="sldNum" sz="quarter" idx="12"/>
          </p:nvPr>
        </p:nvSpPr>
        <p:spPr>
          <a:xfrm>
            <a:off x="11536680" y="6311900"/>
            <a:ext cx="653796" cy="546101"/>
          </a:xfrm>
          <a:prstGeom prst="rect">
            <a:avLst/>
          </a:prstGeom>
        </p:spPr>
        <p:txBody>
          <a:bodyPr vert="horz" lIns="91440" tIns="45720" rIns="91440" bIns="45720" rtlCol="0" anchor="ctr"/>
          <a:lstStyle>
            <a:defPPr>
              <a:defRPr lang="en-US"/>
            </a:defPPr>
            <a:lvl1pPr marL="0" algn="ctr" defTabSz="914400" rtl="0" eaLnBrk="1" latinLnBrk="0" hangingPunct="1">
              <a:defRPr sz="1100" b="1" i="0" kern="1200">
                <a:solidFill>
                  <a:schemeClr val="bg1"/>
                </a:solidFill>
                <a:latin typeface="Gill Sans MT" charset="0"/>
                <a:ea typeface="Gill Sans MT" charset="0"/>
                <a:cs typeface="Gill Sans MT"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12C446D-6113-E749-B2D6-33109B9D4DC9}" type="slidenum">
              <a:rPr lang="en-US" smtClean="0"/>
              <a:pPr/>
              <a:t>18</a:t>
            </a:fld>
            <a:endParaRPr lang="en-US" dirty="0"/>
          </a:p>
        </p:txBody>
      </p:sp>
      <p:sp>
        <p:nvSpPr>
          <p:cNvPr id="5" name="Text Placeholder 4">
            <a:extLst>
              <a:ext uri="{FF2B5EF4-FFF2-40B4-BE49-F238E27FC236}">
                <a16:creationId xmlns:a16="http://schemas.microsoft.com/office/drawing/2014/main" id="{4958DED3-E0B1-9A45-9045-75046E7AB124}"/>
              </a:ext>
            </a:extLst>
          </p:cNvPr>
          <p:cNvSpPr>
            <a:spLocks noGrp="1"/>
          </p:cNvSpPr>
          <p:nvPr>
            <p:ph type="body" sz="quarter" idx="13"/>
          </p:nvPr>
        </p:nvSpPr>
        <p:spPr>
          <a:xfrm>
            <a:off x="655319" y="1593850"/>
            <a:ext cx="6194660" cy="4408744"/>
          </a:xfrm>
        </p:spPr>
        <p:txBody>
          <a:bodyPr/>
          <a:lstStyle/>
          <a:p>
            <a:r>
              <a:rPr lang="en-US" dirty="0"/>
              <a:t>Florian’s Roth APT simulator, a Windows Batch script that makes a system look as if it was compromised</a:t>
            </a:r>
          </a:p>
          <a:p>
            <a:r>
              <a:rPr lang="en-US" sz="2000" dirty="0">
                <a:hlinkClick r:id="rId3"/>
              </a:rPr>
              <a:t>https://github.com/NextronSystems/APTSimulator</a:t>
            </a:r>
            <a:r>
              <a:rPr lang="en-US" sz="2000" dirty="0"/>
              <a:t> </a:t>
            </a:r>
            <a:endParaRPr lang="en-US" dirty="0"/>
          </a:p>
          <a:p>
            <a:endParaRPr lang="en-US" dirty="0"/>
          </a:p>
          <a:p>
            <a:r>
              <a:rPr lang="en-US" dirty="0"/>
              <a:t>Other projects:</a:t>
            </a:r>
            <a:endParaRPr lang="en-US" sz="2000" dirty="0"/>
          </a:p>
          <a:p>
            <a:r>
              <a:rPr lang="en-US" sz="2000" dirty="0">
                <a:hlinkClick r:id="rId4"/>
              </a:rPr>
              <a:t>https://github.com/redcanaryco/atomic-red-team</a:t>
            </a:r>
            <a:r>
              <a:rPr lang="en-US" sz="2000" dirty="0"/>
              <a:t> </a:t>
            </a:r>
          </a:p>
          <a:p>
            <a:r>
              <a:rPr lang="en-US" sz="2000" dirty="0">
                <a:hlinkClick r:id="rId5"/>
              </a:rPr>
              <a:t>https://www.endgame.com/blog/technical-blog/introducing-endgame-red-team-automation</a:t>
            </a:r>
            <a:endParaRPr lang="en-US" sz="2000" dirty="0"/>
          </a:p>
          <a:p>
            <a:r>
              <a:rPr lang="en-US" sz="2000" dirty="0">
                <a:hlinkClick r:id="rId6"/>
              </a:rPr>
              <a:t>https://github.com/mitre/caldera</a:t>
            </a:r>
            <a:r>
              <a:rPr lang="en-US" sz="2000" dirty="0"/>
              <a:t> </a:t>
            </a:r>
            <a:br>
              <a:rPr lang="en-US" dirty="0"/>
            </a:br>
            <a:endParaRPr lang="en-US" dirty="0"/>
          </a:p>
        </p:txBody>
      </p:sp>
      <p:pic>
        <p:nvPicPr>
          <p:cNvPr id="3" name="Picture 2">
            <a:extLst>
              <a:ext uri="{FF2B5EF4-FFF2-40B4-BE49-F238E27FC236}">
                <a16:creationId xmlns:a16="http://schemas.microsoft.com/office/drawing/2014/main" id="{EEF68E8E-C6D5-394C-8945-BC03964454E2}"/>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6991015" y="1302556"/>
            <a:ext cx="4687637" cy="4849788"/>
          </a:xfrm>
          <a:prstGeom prst="rect">
            <a:avLst/>
          </a:prstGeom>
        </p:spPr>
      </p:pic>
    </p:spTree>
    <p:extLst>
      <p:ext uri="{BB962C8B-B14F-4D97-AF65-F5344CB8AC3E}">
        <p14:creationId xmlns:p14="http://schemas.microsoft.com/office/powerpoint/2010/main" val="6642781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646BAC-56F5-A34C-B74C-FE18BED23EAF}"/>
              </a:ext>
            </a:extLst>
          </p:cNvPr>
          <p:cNvSpPr>
            <a:spLocks noGrp="1"/>
          </p:cNvSpPr>
          <p:nvPr>
            <p:ph type="title"/>
          </p:nvPr>
        </p:nvSpPr>
        <p:spPr/>
        <p:txBody>
          <a:bodyPr/>
          <a:lstStyle/>
          <a:p>
            <a:r>
              <a:rPr lang="en-US" dirty="0"/>
              <a:t>More automation!! – Using EMPIRE </a:t>
            </a:r>
            <a:r>
              <a:rPr lang="en-US" dirty="0" err="1"/>
              <a:t>RestFul</a:t>
            </a:r>
            <a:r>
              <a:rPr lang="en-US" dirty="0"/>
              <a:t> API</a:t>
            </a:r>
          </a:p>
        </p:txBody>
      </p:sp>
      <p:sp>
        <p:nvSpPr>
          <p:cNvPr id="4" name="Slide Number Placeholder 3">
            <a:extLst>
              <a:ext uri="{FF2B5EF4-FFF2-40B4-BE49-F238E27FC236}">
                <a16:creationId xmlns:a16="http://schemas.microsoft.com/office/drawing/2014/main" id="{48C1682B-25E5-5B47-81D5-A8ACF3E671FD}"/>
              </a:ext>
            </a:extLst>
          </p:cNvPr>
          <p:cNvSpPr>
            <a:spLocks noGrp="1"/>
          </p:cNvSpPr>
          <p:nvPr>
            <p:ph type="sldNum" sz="quarter" idx="12"/>
          </p:nvPr>
        </p:nvSpPr>
        <p:spPr>
          <a:xfrm>
            <a:off x="11536680" y="6311900"/>
            <a:ext cx="653796" cy="546101"/>
          </a:xfrm>
          <a:prstGeom prst="rect">
            <a:avLst/>
          </a:prstGeom>
        </p:spPr>
        <p:txBody>
          <a:bodyPr vert="horz" lIns="91440" tIns="45720" rIns="91440" bIns="45720" rtlCol="0" anchor="ctr"/>
          <a:lstStyle>
            <a:defPPr>
              <a:defRPr lang="en-US"/>
            </a:defPPr>
            <a:lvl1pPr marL="0" algn="ctr" defTabSz="914400" rtl="0" eaLnBrk="1" latinLnBrk="0" hangingPunct="1">
              <a:defRPr sz="1100" b="1" i="0" kern="1200">
                <a:solidFill>
                  <a:schemeClr val="bg1"/>
                </a:solidFill>
                <a:latin typeface="Gill Sans MT" charset="0"/>
                <a:ea typeface="Gill Sans MT" charset="0"/>
                <a:cs typeface="Gill Sans MT"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12C446D-6113-E749-B2D6-33109B9D4DC9}" type="slidenum">
              <a:rPr lang="en-US" smtClean="0"/>
              <a:pPr/>
              <a:t>19</a:t>
            </a:fld>
            <a:endParaRPr lang="en-US" dirty="0"/>
          </a:p>
        </p:txBody>
      </p:sp>
      <p:pic>
        <p:nvPicPr>
          <p:cNvPr id="6" name="Picture 5">
            <a:extLst>
              <a:ext uri="{FF2B5EF4-FFF2-40B4-BE49-F238E27FC236}">
                <a16:creationId xmlns:a16="http://schemas.microsoft.com/office/drawing/2014/main" id="{8BF0053C-E0C2-F14B-93B0-F96FC0BB4E15}"/>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816207" y="1315453"/>
            <a:ext cx="4828834" cy="3874168"/>
          </a:xfrm>
          <a:prstGeom prst="rect">
            <a:avLst/>
          </a:prstGeom>
        </p:spPr>
      </p:pic>
      <p:pic>
        <p:nvPicPr>
          <p:cNvPr id="8" name="Picture 7">
            <a:extLst>
              <a:ext uri="{FF2B5EF4-FFF2-40B4-BE49-F238E27FC236}">
                <a16:creationId xmlns:a16="http://schemas.microsoft.com/office/drawing/2014/main" id="{1A3EEC5F-4C5A-3A4E-8D81-F4FB849A9F6D}"/>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550568" y="1159500"/>
            <a:ext cx="5414652" cy="4784100"/>
          </a:xfrm>
          <a:prstGeom prst="rect">
            <a:avLst/>
          </a:prstGeom>
        </p:spPr>
      </p:pic>
      <p:sp>
        <p:nvSpPr>
          <p:cNvPr id="9" name="Rectangle 8">
            <a:extLst>
              <a:ext uri="{FF2B5EF4-FFF2-40B4-BE49-F238E27FC236}">
                <a16:creationId xmlns:a16="http://schemas.microsoft.com/office/drawing/2014/main" id="{7D5280E2-7D7E-A640-AA3F-7DCFCB5BB088}"/>
              </a:ext>
            </a:extLst>
          </p:cNvPr>
          <p:cNvSpPr/>
          <p:nvPr/>
        </p:nvSpPr>
        <p:spPr>
          <a:xfrm>
            <a:off x="771413" y="5478473"/>
            <a:ext cx="4779155" cy="646331"/>
          </a:xfrm>
          <a:prstGeom prst="rect">
            <a:avLst/>
          </a:prstGeom>
        </p:spPr>
        <p:txBody>
          <a:bodyPr wrap="square">
            <a:spAutoFit/>
          </a:bodyPr>
          <a:lstStyle/>
          <a:p>
            <a:r>
              <a:rPr lang="en-US" dirty="0">
                <a:hlinkClick r:id="rId5"/>
              </a:rPr>
              <a:t>https://github.com/mohlcyber/Empire-API-Automation</a:t>
            </a:r>
            <a:r>
              <a:rPr lang="en-US" dirty="0"/>
              <a:t> by </a:t>
            </a:r>
            <a:r>
              <a:rPr lang="en-US" b="1" dirty="0"/>
              <a:t>@</a:t>
            </a:r>
            <a:r>
              <a:rPr lang="en-US" b="1" dirty="0" err="1"/>
              <a:t>mohlcyber</a:t>
            </a:r>
            <a:endParaRPr lang="en-US" b="1" dirty="0"/>
          </a:p>
        </p:txBody>
      </p:sp>
    </p:spTree>
    <p:extLst>
      <p:ext uri="{BB962C8B-B14F-4D97-AF65-F5344CB8AC3E}">
        <p14:creationId xmlns:p14="http://schemas.microsoft.com/office/powerpoint/2010/main" val="34000504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About Us</a:t>
            </a:r>
          </a:p>
        </p:txBody>
      </p:sp>
      <p:sp>
        <p:nvSpPr>
          <p:cNvPr id="3" name="Content Placeholder 2"/>
          <p:cNvSpPr>
            <a:spLocks noGrp="1"/>
          </p:cNvSpPr>
          <p:nvPr>
            <p:ph idx="1"/>
          </p:nvPr>
        </p:nvSpPr>
        <p:spPr/>
        <p:txBody>
          <a:bodyPr/>
          <a:lstStyle/>
          <a:p>
            <a:pPr marL="0" lvl="1" indent="0">
              <a:spcBef>
                <a:spcPts val="0"/>
              </a:spcBef>
              <a:buSzTx/>
              <a:buNone/>
              <a:defRPr/>
            </a:pPr>
            <a:r>
              <a:rPr lang="en-US" b="1" dirty="0"/>
              <a:t>Justin Henderson</a:t>
            </a:r>
          </a:p>
          <a:p>
            <a:pPr marL="457200" lvl="1" indent="-457200">
              <a:spcBef>
                <a:spcPts val="0"/>
              </a:spcBef>
              <a:buSzTx/>
            </a:pPr>
            <a:r>
              <a:rPr lang="en-US" dirty="0"/>
              <a:t>SEC555 Author / SEC455 and SEC530 Co-Author</a:t>
            </a:r>
          </a:p>
          <a:p>
            <a:pPr marL="457200" lvl="1" indent="-457200">
              <a:spcBef>
                <a:spcPts val="0"/>
              </a:spcBef>
              <a:buSzTx/>
            </a:pPr>
            <a:r>
              <a:rPr lang="en-US" dirty="0"/>
              <a:t>GSE #108 / Cyber Guardian Blue + Red / 60 certs</a:t>
            </a:r>
          </a:p>
          <a:p>
            <a:pPr marL="457200" lvl="1" indent="-457200">
              <a:spcBef>
                <a:spcPts val="0"/>
              </a:spcBef>
              <a:buSzTx/>
            </a:pPr>
            <a:r>
              <a:rPr lang="en-US" dirty="0"/>
              <a:t>Owner of H &amp; A Security Solutions</a:t>
            </a:r>
          </a:p>
          <a:p>
            <a:pPr marL="457200" lvl="1" indent="-457200">
              <a:spcBef>
                <a:spcPts val="0"/>
              </a:spcBef>
              <a:buSzTx/>
              <a:defRPr/>
            </a:pPr>
            <a:r>
              <a:rPr lang="en-US" b="1" dirty="0"/>
              <a:t>Twitter</a:t>
            </a:r>
            <a:r>
              <a:rPr lang="en-US" dirty="0"/>
              <a:t>: @</a:t>
            </a:r>
            <a:r>
              <a:rPr lang="en-US" dirty="0" err="1"/>
              <a:t>SecurityMapper</a:t>
            </a:r>
            <a:endParaRPr lang="en-US" dirty="0"/>
          </a:p>
          <a:p>
            <a:pPr marL="53975" indent="-457200">
              <a:spcBef>
                <a:spcPts val="0"/>
              </a:spcBef>
              <a:defRPr/>
            </a:pPr>
            <a:endParaRPr lang="en-US" dirty="0"/>
          </a:p>
          <a:p>
            <a:pPr marL="0" lvl="1" indent="0">
              <a:spcBef>
                <a:spcPts val="0"/>
              </a:spcBef>
              <a:buSzTx/>
              <a:buNone/>
              <a:defRPr/>
            </a:pPr>
            <a:r>
              <a:rPr lang="en-US" b="1" dirty="0"/>
              <a:t>Ismael Valenzuela</a:t>
            </a:r>
          </a:p>
          <a:p>
            <a:pPr marL="457200" lvl="1" indent="-457200">
              <a:spcBef>
                <a:spcPts val="0"/>
              </a:spcBef>
              <a:buSzTx/>
            </a:pPr>
            <a:r>
              <a:rPr lang="en-US" dirty="0"/>
              <a:t>SEC530 Co-author / SEC503 and SEC511 Instructor</a:t>
            </a:r>
          </a:p>
          <a:p>
            <a:pPr marL="457200" lvl="1" indent="-457200">
              <a:spcBef>
                <a:spcPts val="0"/>
              </a:spcBef>
              <a:buSzTx/>
            </a:pPr>
            <a:r>
              <a:rPr lang="en-US" dirty="0"/>
              <a:t>GSE # 132 and also a certification master</a:t>
            </a:r>
          </a:p>
          <a:p>
            <a:pPr marL="457200" lvl="1" indent="-457200">
              <a:spcBef>
                <a:spcPts val="0"/>
              </a:spcBef>
              <a:buSzTx/>
            </a:pPr>
            <a:r>
              <a:rPr lang="en-US" dirty="0"/>
              <a:t>Sr. Principal Engineer at McAfee </a:t>
            </a:r>
          </a:p>
          <a:p>
            <a:pPr marL="457200" lvl="1" indent="-457200">
              <a:spcBef>
                <a:spcPts val="0"/>
              </a:spcBef>
              <a:buSzTx/>
            </a:pPr>
            <a:r>
              <a:rPr lang="en-US" b="1" dirty="0"/>
              <a:t>Twitter</a:t>
            </a:r>
            <a:r>
              <a:rPr lang="en-US" dirty="0"/>
              <a:t>: @</a:t>
            </a:r>
            <a:r>
              <a:rPr lang="en-US" dirty="0" err="1"/>
              <a:t>aboutsecurity</a:t>
            </a:r>
            <a:endParaRPr lang="en-US" dirty="0"/>
          </a:p>
          <a:p>
            <a:pPr marL="457200" lvl="1" indent="-457200">
              <a:spcBef>
                <a:spcPts val="0"/>
              </a:spcBef>
              <a:buSzTx/>
            </a:pPr>
            <a:endParaRPr lang="en-US" dirty="0"/>
          </a:p>
        </p:txBody>
      </p:sp>
      <p:pic>
        <p:nvPicPr>
          <p:cNvPr id="4" name="Picture 2" descr="https://www.sans.org/images/instructor-headshots/justin-henderson.jpg">
            <a:extLst>
              <a:ext uri="{FF2B5EF4-FFF2-40B4-BE49-F238E27FC236}">
                <a16:creationId xmlns:a16="http://schemas.microsoft.com/office/drawing/2014/main" id="{9F579EC6-75D7-4B4E-A3EB-E13D93B4A8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29800" y="1600200"/>
            <a:ext cx="1220300" cy="149922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ismael valenzuela">
            <a:extLst>
              <a:ext uri="{FF2B5EF4-FFF2-40B4-BE49-F238E27FC236}">
                <a16:creationId xmlns:a16="http://schemas.microsoft.com/office/drawing/2014/main" id="{F5F5F51E-777D-49E1-B92A-DDBA20E3645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5105" t="12155" r="24621" b="46610"/>
          <a:stretch/>
        </p:blipFill>
        <p:spPr bwMode="auto">
          <a:xfrm>
            <a:off x="9829801" y="3727944"/>
            <a:ext cx="1220300" cy="14992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01038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19B426-5DAF-5643-B621-CB36639777AB}"/>
              </a:ext>
            </a:extLst>
          </p:cNvPr>
          <p:cNvSpPr>
            <a:spLocks noGrp="1"/>
          </p:cNvSpPr>
          <p:nvPr>
            <p:ph type="title"/>
          </p:nvPr>
        </p:nvSpPr>
        <p:spPr/>
        <p:txBody>
          <a:bodyPr/>
          <a:lstStyle/>
          <a:p>
            <a:r>
              <a:rPr lang="en-US" dirty="0"/>
              <a:t>SIGMA Rules</a:t>
            </a:r>
          </a:p>
        </p:txBody>
      </p:sp>
      <p:sp>
        <p:nvSpPr>
          <p:cNvPr id="7" name="Text Placeholder 6">
            <a:extLst>
              <a:ext uri="{FF2B5EF4-FFF2-40B4-BE49-F238E27FC236}">
                <a16:creationId xmlns:a16="http://schemas.microsoft.com/office/drawing/2014/main" id="{CC67F55A-022B-4B26-95DB-47C309E39D1C}"/>
              </a:ext>
            </a:extLst>
          </p:cNvPr>
          <p:cNvSpPr>
            <a:spLocks noGrp="1"/>
          </p:cNvSpPr>
          <p:nvPr>
            <p:ph type="body" idx="1"/>
          </p:nvPr>
        </p:nvSpPr>
        <p:spPr/>
        <p:txBody>
          <a:bodyPr/>
          <a:lstStyle/>
          <a:p>
            <a:r>
              <a:rPr lang="en-US" dirty="0"/>
              <a:t>	</a:t>
            </a:r>
          </a:p>
        </p:txBody>
      </p:sp>
      <p:sp>
        <p:nvSpPr>
          <p:cNvPr id="8" name="Content Placeholder 7">
            <a:extLst>
              <a:ext uri="{FF2B5EF4-FFF2-40B4-BE49-F238E27FC236}">
                <a16:creationId xmlns:a16="http://schemas.microsoft.com/office/drawing/2014/main" id="{C7A29D39-C642-4FD2-9EA6-6A6D846F0872}"/>
              </a:ext>
            </a:extLst>
          </p:cNvPr>
          <p:cNvSpPr>
            <a:spLocks noGrp="1"/>
          </p:cNvSpPr>
          <p:nvPr>
            <p:ph sz="half" idx="2"/>
          </p:nvPr>
        </p:nvSpPr>
        <p:spPr/>
        <p:txBody>
          <a:bodyPr/>
          <a:lstStyle/>
          <a:p>
            <a:endParaRPr lang="en-US" dirty="0"/>
          </a:p>
        </p:txBody>
      </p:sp>
      <p:sp>
        <p:nvSpPr>
          <p:cNvPr id="9" name="Text Placeholder 8">
            <a:extLst>
              <a:ext uri="{FF2B5EF4-FFF2-40B4-BE49-F238E27FC236}">
                <a16:creationId xmlns:a16="http://schemas.microsoft.com/office/drawing/2014/main" id="{EA35C306-A17A-46D6-BA90-A259A6F6E2D0}"/>
              </a:ext>
            </a:extLst>
          </p:cNvPr>
          <p:cNvSpPr>
            <a:spLocks noGrp="1"/>
          </p:cNvSpPr>
          <p:nvPr>
            <p:ph type="body" sz="quarter" idx="3"/>
          </p:nvPr>
        </p:nvSpPr>
        <p:spPr/>
        <p:txBody>
          <a:bodyPr/>
          <a:lstStyle/>
          <a:p>
            <a:r>
              <a:rPr lang="en-US" dirty="0"/>
              <a:t>Converter</a:t>
            </a:r>
          </a:p>
        </p:txBody>
      </p:sp>
      <p:sp>
        <p:nvSpPr>
          <p:cNvPr id="10" name="Content Placeholder 9">
            <a:extLst>
              <a:ext uri="{FF2B5EF4-FFF2-40B4-BE49-F238E27FC236}">
                <a16:creationId xmlns:a16="http://schemas.microsoft.com/office/drawing/2014/main" id="{EAA92B89-0096-4EC8-9A33-422E9A80CFAD}"/>
              </a:ext>
            </a:extLst>
          </p:cNvPr>
          <p:cNvSpPr>
            <a:spLocks noGrp="1"/>
          </p:cNvSpPr>
          <p:nvPr>
            <p:ph sz="quarter" idx="4"/>
          </p:nvPr>
        </p:nvSpPr>
        <p:spPr/>
        <p:txBody>
          <a:bodyPr/>
          <a:lstStyle/>
          <a:p>
            <a:r>
              <a:rPr lang="en-US" b="1" dirty="0"/>
              <a:t>Converts rule to Splunk</a:t>
            </a:r>
          </a:p>
          <a:p>
            <a:r>
              <a:rPr lang="en-US" dirty="0" err="1"/>
              <a:t>sigmac</a:t>
            </a:r>
            <a:r>
              <a:rPr lang="en-US" dirty="0"/>
              <a:t> –I –t </a:t>
            </a:r>
            <a:r>
              <a:rPr lang="en-US" dirty="0" err="1"/>
              <a:t>splunk</a:t>
            </a:r>
            <a:r>
              <a:rPr lang="en-US" dirty="0"/>
              <a:t> –r rules/windows/</a:t>
            </a:r>
            <a:r>
              <a:rPr lang="en-US" dirty="0" err="1"/>
              <a:t>sysmon</a:t>
            </a:r>
            <a:endParaRPr lang="en-US" dirty="0"/>
          </a:p>
          <a:p>
            <a:endParaRPr lang="en-US" dirty="0"/>
          </a:p>
          <a:p>
            <a:r>
              <a:rPr lang="en-US" b="1" dirty="0"/>
              <a:t>Converts rules to Elasticsearch</a:t>
            </a:r>
          </a:p>
          <a:p>
            <a:r>
              <a:rPr lang="en-US" dirty="0" err="1"/>
              <a:t>sigmac</a:t>
            </a:r>
            <a:r>
              <a:rPr lang="en-US" dirty="0"/>
              <a:t> –I –t es-</a:t>
            </a:r>
            <a:r>
              <a:rPr lang="en-US" dirty="0" err="1"/>
              <a:t>qs</a:t>
            </a:r>
            <a:r>
              <a:rPr lang="en-US" dirty="0"/>
              <a:t> –r rules/windows/</a:t>
            </a:r>
            <a:r>
              <a:rPr lang="en-US" dirty="0" err="1"/>
              <a:t>sysmon</a:t>
            </a:r>
            <a:endParaRPr lang="en-US" dirty="0"/>
          </a:p>
          <a:p>
            <a:endParaRPr lang="en-US" dirty="0"/>
          </a:p>
          <a:p>
            <a:r>
              <a:rPr lang="en-US" b="1" dirty="0" err="1"/>
              <a:t>sigmac</a:t>
            </a:r>
            <a:r>
              <a:rPr lang="en-US" dirty="0"/>
              <a:t> does the heavy lifting</a:t>
            </a:r>
          </a:p>
          <a:p>
            <a:pPr marL="342900" indent="-342900">
              <a:buFont typeface="Arial" panose="020B0604020202020204" pitchFamily="34" charset="0"/>
              <a:buChar char="•"/>
            </a:pPr>
            <a:r>
              <a:rPr lang="en-US" dirty="0"/>
              <a:t>Rules conversion for anything!</a:t>
            </a:r>
          </a:p>
          <a:p>
            <a:endParaRPr lang="en-US" dirty="0"/>
          </a:p>
        </p:txBody>
      </p:sp>
      <p:pic>
        <p:nvPicPr>
          <p:cNvPr id="12" name="Picture 11">
            <a:extLst>
              <a:ext uri="{FF2B5EF4-FFF2-40B4-BE49-F238E27FC236}">
                <a16:creationId xmlns:a16="http://schemas.microsoft.com/office/drawing/2014/main" id="{E682AEB0-761D-4413-A819-8C11919BBBB6}"/>
              </a:ext>
            </a:extLst>
          </p:cNvPr>
          <p:cNvPicPr>
            <a:picLocks noChangeAspect="1"/>
          </p:cNvPicPr>
          <p:nvPr/>
        </p:nvPicPr>
        <p:blipFill>
          <a:blip r:embed="rId2"/>
          <a:stretch>
            <a:fillRect/>
          </a:stretch>
        </p:blipFill>
        <p:spPr>
          <a:xfrm>
            <a:off x="655319" y="1295399"/>
            <a:ext cx="5398227" cy="4894263"/>
          </a:xfrm>
          <a:prstGeom prst="rect">
            <a:avLst/>
          </a:prstGeom>
          <a:ln>
            <a:solidFill>
              <a:schemeClr val="tx1"/>
            </a:solidFill>
          </a:ln>
        </p:spPr>
      </p:pic>
      <p:cxnSp>
        <p:nvCxnSpPr>
          <p:cNvPr id="14" name="Straight Arrow Connector 13">
            <a:extLst>
              <a:ext uri="{FF2B5EF4-FFF2-40B4-BE49-F238E27FC236}">
                <a16:creationId xmlns:a16="http://schemas.microsoft.com/office/drawing/2014/main" id="{2788EAF7-AB1B-45E2-BD61-1A1B78C50A0E}"/>
              </a:ext>
            </a:extLst>
          </p:cNvPr>
          <p:cNvCxnSpPr>
            <a:cxnSpLocks/>
          </p:cNvCxnSpPr>
          <p:nvPr/>
        </p:nvCxnSpPr>
        <p:spPr>
          <a:xfrm flipH="1" flipV="1">
            <a:off x="2514600" y="3429000"/>
            <a:ext cx="977900" cy="215900"/>
          </a:xfrm>
          <a:prstGeom prst="straightConnector1">
            <a:avLst/>
          </a:prstGeom>
          <a:ln w="57150">
            <a:solidFill>
              <a:srgbClr val="DE1F03"/>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405A89E2-79E3-4B85-BA02-923875EE4992}"/>
              </a:ext>
            </a:extLst>
          </p:cNvPr>
          <p:cNvSpPr txBox="1"/>
          <p:nvPr/>
        </p:nvSpPr>
        <p:spPr>
          <a:xfrm>
            <a:off x="3708400" y="3429000"/>
            <a:ext cx="1643380" cy="954107"/>
          </a:xfrm>
          <a:prstGeom prst="rect">
            <a:avLst/>
          </a:prstGeom>
          <a:noFill/>
        </p:spPr>
        <p:txBody>
          <a:bodyPr wrap="square" rtlCol="0">
            <a:spAutoFit/>
          </a:bodyPr>
          <a:lstStyle/>
          <a:p>
            <a:pPr algn="ctr"/>
            <a:r>
              <a:rPr lang="en-US" sz="2800" dirty="0"/>
              <a:t>Maps to MITRE</a:t>
            </a:r>
          </a:p>
        </p:txBody>
      </p:sp>
    </p:spTree>
    <p:extLst>
      <p:ext uri="{BB962C8B-B14F-4D97-AF65-F5344CB8AC3E}">
        <p14:creationId xmlns:p14="http://schemas.microsoft.com/office/powerpoint/2010/main" val="8185946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855B78-8F89-0F46-ADD9-79DBF2BF8225}"/>
              </a:ext>
            </a:extLst>
          </p:cNvPr>
          <p:cNvSpPr>
            <a:spLocks noGrp="1"/>
          </p:cNvSpPr>
          <p:nvPr>
            <p:ph type="title"/>
          </p:nvPr>
        </p:nvSpPr>
        <p:spPr/>
        <p:txBody>
          <a:bodyPr/>
          <a:lstStyle/>
          <a:p>
            <a:r>
              <a:rPr lang="en-US" dirty="0"/>
              <a:t>Other Resources</a:t>
            </a:r>
          </a:p>
        </p:txBody>
      </p:sp>
      <p:sp>
        <p:nvSpPr>
          <p:cNvPr id="5" name="Content Placeholder 4">
            <a:extLst>
              <a:ext uri="{FF2B5EF4-FFF2-40B4-BE49-F238E27FC236}">
                <a16:creationId xmlns:a16="http://schemas.microsoft.com/office/drawing/2014/main" id="{1F0E7DC5-FF8F-4133-B142-79B5C73CB92C}"/>
              </a:ext>
            </a:extLst>
          </p:cNvPr>
          <p:cNvSpPr>
            <a:spLocks noGrp="1"/>
          </p:cNvSpPr>
          <p:nvPr>
            <p:ph idx="1"/>
          </p:nvPr>
        </p:nvSpPr>
        <p:spPr/>
        <p:txBody>
          <a:bodyPr/>
          <a:lstStyle/>
          <a:p>
            <a:pPr marL="457200" indent="-457200">
              <a:buFont typeface="Arial" panose="020B0604020202020204" pitchFamily="34" charset="0"/>
              <a:buChar char="•"/>
            </a:pPr>
            <a:r>
              <a:rPr lang="en-US" dirty="0" err="1"/>
              <a:t>DeepBlueCLI</a:t>
            </a:r>
            <a:endParaRPr lang="en-US" dirty="0"/>
          </a:p>
          <a:p>
            <a:pPr marL="457200" indent="-457200">
              <a:buFont typeface="Arial" panose="020B0604020202020204" pitchFamily="34" charset="0"/>
              <a:buChar char="•"/>
            </a:pPr>
            <a:r>
              <a:rPr lang="en-US" dirty="0" err="1"/>
              <a:t>DetectionLab</a:t>
            </a:r>
            <a:endParaRPr lang="en-US" dirty="0"/>
          </a:p>
          <a:p>
            <a:pPr marL="457200" indent="-457200">
              <a:buFont typeface="Arial" panose="020B0604020202020204" pitchFamily="34" charset="0"/>
              <a:buChar char="•"/>
            </a:pPr>
            <a:r>
              <a:rPr lang="en-US" dirty="0"/>
              <a:t>The Hunting ELK</a:t>
            </a:r>
          </a:p>
          <a:p>
            <a:pPr marL="457200" indent="-457200">
              <a:buFont typeface="Arial" panose="020B0604020202020204" pitchFamily="34" charset="0"/>
              <a:buChar char="•"/>
            </a:pPr>
            <a:r>
              <a:rPr lang="en-US" dirty="0"/>
              <a:t>SOF-ELK</a:t>
            </a:r>
          </a:p>
          <a:p>
            <a:pPr marL="457200" indent="-457200">
              <a:buFont typeface="Arial" panose="020B0604020202020204" pitchFamily="34" charset="0"/>
              <a:buChar char="•"/>
            </a:pPr>
            <a:r>
              <a:rPr lang="en-US" dirty="0"/>
              <a:t>Malware Information Sharing Platform (MISP)</a:t>
            </a:r>
          </a:p>
          <a:p>
            <a:pPr marL="457200" indent="-457200">
              <a:buFont typeface="Arial" panose="020B0604020202020204" pitchFamily="34" charset="0"/>
              <a:buChar char="•"/>
            </a:pPr>
            <a:r>
              <a:rPr lang="en-US" dirty="0"/>
              <a:t>Mozilla </a:t>
            </a:r>
            <a:r>
              <a:rPr lang="en-US" dirty="0" err="1"/>
              <a:t>InvestiGator</a:t>
            </a:r>
            <a:endParaRPr lang="en-US" dirty="0"/>
          </a:p>
          <a:p>
            <a:pPr marL="457200" indent="-457200">
              <a:buFont typeface="Arial" panose="020B0604020202020204" pitchFamily="34" charset="0"/>
              <a:buChar char="•"/>
            </a:pPr>
            <a:r>
              <a:rPr lang="en-US" dirty="0" err="1"/>
              <a:t>osquery</a:t>
            </a:r>
            <a:endParaRPr lang="en-US" dirty="0"/>
          </a:p>
          <a:p>
            <a:pPr marL="457200" indent="-457200">
              <a:buFont typeface="Arial" panose="020B0604020202020204" pitchFamily="34" charset="0"/>
              <a:buChar char="•"/>
            </a:pPr>
            <a:r>
              <a:rPr lang="en-US" dirty="0"/>
              <a:t>rastrea2r</a:t>
            </a:r>
          </a:p>
        </p:txBody>
      </p:sp>
    </p:spTree>
    <p:extLst>
      <p:ext uri="{BB962C8B-B14F-4D97-AF65-F5344CB8AC3E}">
        <p14:creationId xmlns:p14="http://schemas.microsoft.com/office/powerpoint/2010/main" val="40221265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8511B98C-C00A-894F-8BB0-F6331977A3DE}"/>
              </a:ext>
            </a:extLst>
          </p:cNvPr>
          <p:cNvSpPr>
            <a:spLocks noGrp="1"/>
          </p:cNvSpPr>
          <p:nvPr>
            <p:ph type="title"/>
          </p:nvPr>
        </p:nvSpPr>
        <p:spPr/>
        <p:txBody>
          <a:bodyPr/>
          <a:lstStyle/>
          <a:p>
            <a:r>
              <a:rPr lang="en-US" dirty="0"/>
              <a:t>Demo time!</a:t>
            </a:r>
          </a:p>
        </p:txBody>
      </p:sp>
      <p:sp>
        <p:nvSpPr>
          <p:cNvPr id="9" name="Content Placeholder 8">
            <a:extLst>
              <a:ext uri="{FF2B5EF4-FFF2-40B4-BE49-F238E27FC236}">
                <a16:creationId xmlns:a16="http://schemas.microsoft.com/office/drawing/2014/main" id="{441DF46A-385F-F148-81E4-CAC05D338F17}"/>
              </a:ext>
            </a:extLst>
          </p:cNvPr>
          <p:cNvSpPr>
            <a:spLocks noGrp="1"/>
          </p:cNvSpPr>
          <p:nvPr>
            <p:ph idx="1"/>
          </p:nvPr>
        </p:nvSpPr>
        <p:spPr/>
        <p:txBody>
          <a:bodyPr/>
          <a:lstStyle/>
          <a:p>
            <a:r>
              <a:rPr lang="en-US" dirty="0"/>
              <a:t>Since we’re talking about cats…</a:t>
            </a:r>
          </a:p>
          <a:p>
            <a:endParaRPr lang="en-US" dirty="0"/>
          </a:p>
          <a:p>
            <a:r>
              <a:rPr lang="en-US" dirty="0"/>
              <a:t>Let’s use DNScat2!</a:t>
            </a:r>
          </a:p>
        </p:txBody>
      </p:sp>
      <p:pic>
        <p:nvPicPr>
          <p:cNvPr id="10" name="Picture 9">
            <a:extLst>
              <a:ext uri="{FF2B5EF4-FFF2-40B4-BE49-F238E27FC236}">
                <a16:creationId xmlns:a16="http://schemas.microsoft.com/office/drawing/2014/main" id="{239DA63B-D32B-D241-BD04-AE238236E6F4}"/>
              </a:ext>
            </a:extLst>
          </p:cNvPr>
          <p:cNvPicPr>
            <a:picLocks noChangeAspect="1"/>
          </p:cNvPicPr>
          <p:nvPr/>
        </p:nvPicPr>
        <p:blipFill>
          <a:blip r:embed="rId2"/>
          <a:stretch>
            <a:fillRect/>
          </a:stretch>
        </p:blipFill>
        <p:spPr>
          <a:xfrm>
            <a:off x="6952361" y="1227221"/>
            <a:ext cx="3275584" cy="4876800"/>
          </a:xfrm>
          <a:prstGeom prst="rect">
            <a:avLst/>
          </a:prstGeom>
        </p:spPr>
      </p:pic>
      <p:sp>
        <p:nvSpPr>
          <p:cNvPr id="11" name="Rectangle 10">
            <a:extLst>
              <a:ext uri="{FF2B5EF4-FFF2-40B4-BE49-F238E27FC236}">
                <a16:creationId xmlns:a16="http://schemas.microsoft.com/office/drawing/2014/main" id="{AA0B1857-48A1-5543-9789-FD7BD3ECF6D0}"/>
              </a:ext>
            </a:extLst>
          </p:cNvPr>
          <p:cNvSpPr/>
          <p:nvPr/>
        </p:nvSpPr>
        <p:spPr>
          <a:xfrm>
            <a:off x="649192" y="3549134"/>
            <a:ext cx="6452407" cy="461665"/>
          </a:xfrm>
          <a:prstGeom prst="rect">
            <a:avLst/>
          </a:prstGeom>
        </p:spPr>
        <p:txBody>
          <a:bodyPr wrap="none">
            <a:spAutoFit/>
          </a:bodyPr>
          <a:lstStyle/>
          <a:p>
            <a:r>
              <a:rPr lang="en-US" sz="2400" dirty="0">
                <a:hlinkClick r:id="rId3"/>
              </a:rPr>
              <a:t>http://tadek.pietraszek.org/projects/DNScat/</a:t>
            </a:r>
            <a:endParaRPr lang="en-US" sz="2400" dirty="0"/>
          </a:p>
        </p:txBody>
      </p:sp>
      <p:sp>
        <p:nvSpPr>
          <p:cNvPr id="12" name="Rectangle 11">
            <a:extLst>
              <a:ext uri="{FF2B5EF4-FFF2-40B4-BE49-F238E27FC236}">
                <a16:creationId xmlns:a16="http://schemas.microsoft.com/office/drawing/2014/main" id="{2E2E59D2-ED23-AC45-862E-2E22FE919E69}"/>
              </a:ext>
            </a:extLst>
          </p:cNvPr>
          <p:cNvSpPr/>
          <p:nvPr/>
        </p:nvSpPr>
        <p:spPr>
          <a:xfrm>
            <a:off x="649192" y="4144560"/>
            <a:ext cx="5245347" cy="461665"/>
          </a:xfrm>
          <a:prstGeom prst="rect">
            <a:avLst/>
          </a:prstGeom>
        </p:spPr>
        <p:txBody>
          <a:bodyPr wrap="none">
            <a:spAutoFit/>
          </a:bodyPr>
          <a:lstStyle/>
          <a:p>
            <a:r>
              <a:rPr lang="en-US" sz="2400" dirty="0">
                <a:hlinkClick r:id="rId4"/>
              </a:rPr>
              <a:t>https://github.com/iagox86/dnscat2</a:t>
            </a:r>
            <a:endParaRPr lang="en-US" sz="2400" dirty="0"/>
          </a:p>
        </p:txBody>
      </p:sp>
    </p:spTree>
    <p:extLst>
      <p:ext uri="{BB962C8B-B14F-4D97-AF65-F5344CB8AC3E}">
        <p14:creationId xmlns:p14="http://schemas.microsoft.com/office/powerpoint/2010/main" val="37050874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C46851-13A2-C641-A2B8-DEBB7FF694BF}"/>
              </a:ext>
            </a:extLst>
          </p:cNvPr>
          <p:cNvSpPr>
            <a:spLocks noGrp="1"/>
          </p:cNvSpPr>
          <p:nvPr>
            <p:ph type="title"/>
          </p:nvPr>
        </p:nvSpPr>
        <p:spPr/>
        <p:txBody>
          <a:bodyPr/>
          <a:lstStyle/>
          <a:p>
            <a:r>
              <a:rPr lang="en-US" dirty="0"/>
              <a:t>Stay Tuned for Part 3!</a:t>
            </a:r>
          </a:p>
        </p:txBody>
      </p:sp>
      <p:sp>
        <p:nvSpPr>
          <p:cNvPr id="4" name="Text Placeholder 3">
            <a:extLst>
              <a:ext uri="{FF2B5EF4-FFF2-40B4-BE49-F238E27FC236}">
                <a16:creationId xmlns:a16="http://schemas.microsoft.com/office/drawing/2014/main" id="{65F10804-D2C5-3D44-82DD-52A16F4DBAA6}"/>
              </a:ext>
            </a:extLst>
          </p:cNvPr>
          <p:cNvSpPr>
            <a:spLocks noGrp="1"/>
          </p:cNvSpPr>
          <p:nvPr>
            <p:ph idx="1"/>
          </p:nvPr>
        </p:nvSpPr>
        <p:spPr/>
        <p:txBody>
          <a:bodyPr/>
          <a:lstStyle/>
          <a:p>
            <a:pPr marL="457200" indent="-457200">
              <a:buFont typeface="Arial" panose="020B0604020202020204" pitchFamily="34" charset="0"/>
              <a:buChar char="•"/>
            </a:pPr>
            <a:r>
              <a:rPr lang="en-US" b="1" dirty="0"/>
              <a:t>Protect your Lunch Money - Keeping the Thieves at Bay</a:t>
            </a:r>
          </a:p>
          <a:p>
            <a:pPr marL="860425" lvl="1" indent="-457200">
              <a:buFont typeface="Arial" panose="020B0604020202020204" pitchFamily="34" charset="0"/>
              <a:buChar char="•"/>
            </a:pPr>
            <a:r>
              <a:rPr lang="en-US" u="sng" dirty="0"/>
              <a:t>May 24</a:t>
            </a:r>
            <a:r>
              <a:rPr lang="en-US" dirty="0"/>
              <a:t>, 2019 10:30 AM ET</a:t>
            </a:r>
            <a:endParaRPr lang="en-US" b="1" dirty="0"/>
          </a:p>
          <a:p>
            <a:pPr marL="457200" indent="-457200">
              <a:buFont typeface="Arial" panose="020B0604020202020204" pitchFamily="34" charset="0"/>
              <a:buChar char="•"/>
            </a:pPr>
            <a:endParaRPr lang="en-US" dirty="0"/>
          </a:p>
          <a:p>
            <a:r>
              <a:rPr lang="en-US" dirty="0"/>
              <a:t>Check </a:t>
            </a:r>
            <a:r>
              <a:rPr lang="en-US" b="1" dirty="0"/>
              <a:t>@</a:t>
            </a:r>
            <a:r>
              <a:rPr lang="en-US" b="1" dirty="0" err="1"/>
              <a:t>SecurityMapper</a:t>
            </a:r>
            <a:r>
              <a:rPr lang="en-US" b="1" dirty="0"/>
              <a:t> </a:t>
            </a:r>
            <a:r>
              <a:rPr lang="en-US" dirty="0"/>
              <a:t>&amp; </a:t>
            </a:r>
            <a:r>
              <a:rPr lang="en-US" b="1" dirty="0"/>
              <a:t>@</a:t>
            </a:r>
            <a:r>
              <a:rPr lang="en-US" b="1" dirty="0" err="1"/>
              <a:t>aboutsecurity</a:t>
            </a:r>
            <a:r>
              <a:rPr lang="en-US" b="1" dirty="0"/>
              <a:t> </a:t>
            </a:r>
            <a:r>
              <a:rPr lang="en-US" dirty="0"/>
              <a:t>after this webinar for registration links</a:t>
            </a:r>
          </a:p>
        </p:txBody>
      </p:sp>
    </p:spTree>
    <p:extLst>
      <p:ext uri="{BB962C8B-B14F-4D97-AF65-F5344CB8AC3E}">
        <p14:creationId xmlns:p14="http://schemas.microsoft.com/office/powerpoint/2010/main" val="17791037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2200" dirty="0"/>
              <a:t>Presentation based on SEC530: Defensible Security Architecture and Engineering</a:t>
            </a:r>
          </a:p>
        </p:txBody>
      </p:sp>
      <p:sp>
        <p:nvSpPr>
          <p:cNvPr id="3" name="Content Placeholder 2"/>
          <p:cNvSpPr>
            <a:spLocks noGrp="1"/>
          </p:cNvSpPr>
          <p:nvPr>
            <p:ph type="subTitle" idx="1"/>
          </p:nvPr>
        </p:nvSpPr>
        <p:spPr/>
        <p:txBody>
          <a:bodyPr/>
          <a:lstStyle/>
          <a:p>
            <a:r>
              <a:rPr lang="en-US" sz="2400" dirty="0"/>
              <a:t>Thank you!!</a:t>
            </a:r>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r>
              <a:rPr lang="en-US" sz="2400" dirty="0"/>
              <a:t>References</a:t>
            </a:r>
            <a:endParaRPr lang="en-US" sz="2400" b="0" dirty="0"/>
          </a:p>
          <a:p>
            <a:r>
              <a:rPr lang="en-US" sz="1600" dirty="0">
                <a:hlinkClick r:id="rId3"/>
              </a:rPr>
              <a:t>https://www.sans.org/course/defensible-security-architecture-and-engineering</a:t>
            </a:r>
            <a:endParaRPr lang="en-US" sz="1600" b="0" dirty="0"/>
          </a:p>
          <a:p>
            <a:endParaRPr lang="en-US" dirty="0"/>
          </a:p>
          <a:p>
            <a:endParaRPr lang="en-US" dirty="0"/>
          </a:p>
          <a:p>
            <a:endParaRPr lang="en-US" dirty="0"/>
          </a:p>
          <a:p>
            <a:endParaRPr lang="en-US" dirty="0"/>
          </a:p>
          <a:p>
            <a:endParaRPr lang="en-US" dirty="0"/>
          </a:p>
        </p:txBody>
      </p:sp>
      <p:pic>
        <p:nvPicPr>
          <p:cNvPr id="4" name="Picture 3">
            <a:extLst>
              <a:ext uri="{FF2B5EF4-FFF2-40B4-BE49-F238E27FC236}">
                <a16:creationId xmlns:a16="http://schemas.microsoft.com/office/drawing/2014/main" id="{6614B25A-FE0D-5442-93CC-70F7ABA9ACD1}"/>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261534" y="2022142"/>
            <a:ext cx="3357954" cy="3066883"/>
          </a:xfrm>
          <a:prstGeom prst="rect">
            <a:avLst/>
          </a:prstGeom>
        </p:spPr>
      </p:pic>
      <p:pic>
        <p:nvPicPr>
          <p:cNvPr id="5" name="Picture 4">
            <a:extLst>
              <a:ext uri="{FF2B5EF4-FFF2-40B4-BE49-F238E27FC236}">
                <a16:creationId xmlns:a16="http://schemas.microsoft.com/office/drawing/2014/main" id="{A1F6E643-15EB-9441-8F26-F5D0CBB3AF15}"/>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439356" y="2019094"/>
            <a:ext cx="3357954" cy="3038052"/>
          </a:xfrm>
          <a:prstGeom prst="rect">
            <a:avLst/>
          </a:prstGeom>
        </p:spPr>
      </p:pic>
    </p:spTree>
    <p:extLst>
      <p:ext uri="{BB962C8B-B14F-4D97-AF65-F5344CB8AC3E}">
        <p14:creationId xmlns:p14="http://schemas.microsoft.com/office/powerpoint/2010/main" val="16259663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5CC8F50B-2CD9-418A-9571-877716315819}"/>
              </a:ext>
            </a:extLst>
          </p:cNvPr>
          <p:cNvSpPr>
            <a:spLocks noGrp="1"/>
          </p:cNvSpPr>
          <p:nvPr>
            <p:ph type="title"/>
          </p:nvPr>
        </p:nvSpPr>
        <p:spPr/>
        <p:txBody>
          <a:bodyPr/>
          <a:lstStyle/>
          <a:p>
            <a:r>
              <a:rPr lang="en-US" dirty="0"/>
              <a:t>All Round Defender</a:t>
            </a:r>
          </a:p>
        </p:txBody>
      </p:sp>
      <p:sp>
        <p:nvSpPr>
          <p:cNvPr id="9" name="Content Placeholder 8">
            <a:extLst>
              <a:ext uri="{FF2B5EF4-FFF2-40B4-BE49-F238E27FC236}">
                <a16:creationId xmlns:a16="http://schemas.microsoft.com/office/drawing/2014/main" id="{7AB5CB9F-D65C-4EE9-A290-77CF599660DA}"/>
              </a:ext>
            </a:extLst>
          </p:cNvPr>
          <p:cNvSpPr>
            <a:spLocks noGrp="1"/>
          </p:cNvSpPr>
          <p:nvPr>
            <p:ph idx="1"/>
          </p:nvPr>
        </p:nvSpPr>
        <p:spPr/>
        <p:txBody>
          <a:bodyPr/>
          <a:lstStyle/>
          <a:p>
            <a:r>
              <a:rPr lang="en-US" sz="2400" dirty="0"/>
              <a:t>Being an </a:t>
            </a:r>
            <a:r>
              <a:rPr lang="en-US" sz="2400" b="1" dirty="0"/>
              <a:t>all round defender </a:t>
            </a:r>
            <a:r>
              <a:rPr lang="en-US" sz="2400" dirty="0"/>
              <a:t>means you are the person responsible for:</a:t>
            </a:r>
          </a:p>
          <a:p>
            <a:pPr marL="457200" indent="-457200">
              <a:buFont typeface="Arial" panose="020B0604020202020204" pitchFamily="34" charset="0"/>
              <a:buChar char="•"/>
            </a:pPr>
            <a:r>
              <a:rPr lang="en-US" sz="2000" b="1" dirty="0"/>
              <a:t>Network Security</a:t>
            </a:r>
          </a:p>
          <a:p>
            <a:pPr marL="860425" lvl="1" indent="-457200">
              <a:buFont typeface="Arial" panose="020B0604020202020204" pitchFamily="34" charset="0"/>
              <a:buChar char="•"/>
            </a:pPr>
            <a:r>
              <a:rPr lang="en-US" sz="2000" dirty="0"/>
              <a:t>Routers / Switches / Software defined networking</a:t>
            </a:r>
          </a:p>
          <a:p>
            <a:pPr marL="860425" lvl="1" indent="-457200">
              <a:buFont typeface="Arial" panose="020B0604020202020204" pitchFamily="34" charset="0"/>
              <a:buChar char="•"/>
            </a:pPr>
            <a:r>
              <a:rPr lang="en-US" sz="2000" dirty="0"/>
              <a:t>Flow data</a:t>
            </a:r>
          </a:p>
          <a:p>
            <a:pPr marL="860425" lvl="1" indent="-457200">
              <a:buFont typeface="Arial" panose="020B0604020202020204" pitchFamily="34" charset="0"/>
              <a:buChar char="•"/>
            </a:pPr>
            <a:r>
              <a:rPr lang="en-US" sz="2000" dirty="0"/>
              <a:t>Firewalls / IDS and IPS / Sandboxing</a:t>
            </a:r>
          </a:p>
          <a:p>
            <a:pPr marL="457200" indent="-457200">
              <a:buFont typeface="Arial" panose="020B0604020202020204" pitchFamily="34" charset="0"/>
              <a:buChar char="•"/>
            </a:pPr>
            <a:r>
              <a:rPr lang="en-US" sz="2000" b="1" dirty="0"/>
              <a:t>Cloud Security</a:t>
            </a:r>
          </a:p>
          <a:p>
            <a:pPr marL="860425" lvl="1" indent="-457200">
              <a:buFont typeface="Arial" panose="020B0604020202020204" pitchFamily="34" charset="0"/>
              <a:buChar char="•"/>
            </a:pPr>
            <a:r>
              <a:rPr lang="en-US" sz="2000" dirty="0"/>
              <a:t>Hypervisors and central management</a:t>
            </a:r>
          </a:p>
          <a:p>
            <a:pPr marL="860425" lvl="1" indent="-457200">
              <a:buFont typeface="Arial" panose="020B0604020202020204" pitchFamily="34" charset="0"/>
              <a:buChar char="•"/>
            </a:pPr>
            <a:r>
              <a:rPr lang="en-US" sz="2000" b="1" dirty="0"/>
              <a:t>I</a:t>
            </a:r>
            <a:r>
              <a:rPr lang="en-US" sz="2000" dirty="0"/>
              <a:t>nfrastructure/</a:t>
            </a:r>
            <a:r>
              <a:rPr lang="en-US" sz="2000" b="1" dirty="0"/>
              <a:t>P</a:t>
            </a:r>
            <a:r>
              <a:rPr lang="en-US" sz="2000" dirty="0"/>
              <a:t>latform/</a:t>
            </a:r>
            <a:r>
              <a:rPr lang="en-US" sz="2000" b="1" dirty="0"/>
              <a:t>S</a:t>
            </a:r>
            <a:r>
              <a:rPr lang="en-US" sz="2000" dirty="0"/>
              <a:t>oftware/</a:t>
            </a:r>
            <a:r>
              <a:rPr lang="en-US" sz="2000" b="1" dirty="0"/>
              <a:t>F</a:t>
            </a:r>
            <a:r>
              <a:rPr lang="en-US" sz="2000" dirty="0"/>
              <a:t>unction (</a:t>
            </a:r>
            <a:r>
              <a:rPr lang="en-US" sz="2000" b="1" dirty="0"/>
              <a:t>a</a:t>
            </a:r>
            <a:r>
              <a:rPr lang="en-US" sz="2000" dirty="0"/>
              <a:t>s-</a:t>
            </a:r>
            <a:r>
              <a:rPr lang="en-US" sz="2000" b="1" dirty="0"/>
              <a:t>a</a:t>
            </a:r>
            <a:r>
              <a:rPr lang="en-US" sz="2000" dirty="0"/>
              <a:t>-</a:t>
            </a:r>
            <a:r>
              <a:rPr lang="en-US" sz="2000" b="1" dirty="0"/>
              <a:t>S</a:t>
            </a:r>
            <a:r>
              <a:rPr lang="en-US" sz="2000" dirty="0"/>
              <a:t>ervice)</a:t>
            </a:r>
          </a:p>
          <a:p>
            <a:pPr marL="457200" indent="-457200">
              <a:buFont typeface="Arial" panose="020B0604020202020204" pitchFamily="34" charset="0"/>
              <a:buChar char="•"/>
            </a:pPr>
            <a:r>
              <a:rPr lang="en-US" sz="2000" b="1" dirty="0"/>
              <a:t>Endpoint Security</a:t>
            </a:r>
          </a:p>
          <a:p>
            <a:pPr marL="860425" lvl="1" indent="-457200">
              <a:buFont typeface="Arial" panose="020B0604020202020204" pitchFamily="34" charset="0"/>
              <a:buChar char="•"/>
            </a:pPr>
            <a:r>
              <a:rPr lang="en-US" sz="2000" dirty="0"/>
              <a:t>Antivirus / Whitelisting / HIPS / EDR / Patching / Hardening / Logging / dare I go on?</a:t>
            </a:r>
          </a:p>
          <a:p>
            <a:r>
              <a:rPr lang="en-US" sz="2150" dirty="0"/>
              <a:t>Plus all the things that cross boundaries like data governance and identify management</a:t>
            </a:r>
          </a:p>
        </p:txBody>
      </p:sp>
      <p:sp>
        <p:nvSpPr>
          <p:cNvPr id="4" name="Slide Number Placeholder 3">
            <a:extLst>
              <a:ext uri="{FF2B5EF4-FFF2-40B4-BE49-F238E27FC236}">
                <a16:creationId xmlns:a16="http://schemas.microsoft.com/office/drawing/2014/main" id="{B0F4160E-4DEA-419A-92A8-16A5EB7A6185}"/>
              </a:ext>
            </a:extLst>
          </p:cNvPr>
          <p:cNvSpPr>
            <a:spLocks noGrp="1"/>
          </p:cNvSpPr>
          <p:nvPr>
            <p:ph type="sldNum" sz="quarter" idx="4294967295"/>
          </p:nvPr>
        </p:nvSpPr>
        <p:spPr>
          <a:xfrm>
            <a:off x="11537950" y="6311900"/>
            <a:ext cx="654050" cy="546100"/>
          </a:xfrm>
        </p:spPr>
        <p:txBody>
          <a:bodyPr/>
          <a:lstStyle/>
          <a:p>
            <a:fld id="{A12C446D-6113-E749-B2D6-33109B9D4DC9}" type="slidenum">
              <a:rPr lang="en-US" smtClean="0"/>
              <a:t>3</a:t>
            </a:fld>
            <a:endParaRPr lang="en-US"/>
          </a:p>
        </p:txBody>
      </p:sp>
      <p:pic>
        <p:nvPicPr>
          <p:cNvPr id="2050" name="Picture 2" descr="https://i.imgflip.com/2x86yy.jpg">
            <a:extLst>
              <a:ext uri="{FF2B5EF4-FFF2-40B4-BE49-F238E27FC236}">
                <a16:creationId xmlns:a16="http://schemas.microsoft.com/office/drawing/2014/main" id="{5C4B9D57-13E0-4711-89E9-2D511BB598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21756" y="1848394"/>
            <a:ext cx="4250055" cy="23034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13743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AD8265-A9E7-FA44-AFBD-1A963192523C}"/>
              </a:ext>
            </a:extLst>
          </p:cNvPr>
          <p:cNvSpPr>
            <a:spLocks noGrp="1"/>
          </p:cNvSpPr>
          <p:nvPr>
            <p:ph type="title"/>
          </p:nvPr>
        </p:nvSpPr>
        <p:spPr/>
        <p:txBody>
          <a:bodyPr/>
          <a:lstStyle/>
          <a:p>
            <a:r>
              <a:rPr lang="en-US" dirty="0"/>
              <a:t>Security Models, Standards, Frameworks, and Best Practices</a:t>
            </a:r>
          </a:p>
        </p:txBody>
      </p:sp>
      <p:pic>
        <p:nvPicPr>
          <p:cNvPr id="4" name="Picture 3">
            <a:extLst>
              <a:ext uri="{FF2B5EF4-FFF2-40B4-BE49-F238E27FC236}">
                <a16:creationId xmlns:a16="http://schemas.microsoft.com/office/drawing/2014/main" id="{980E7439-DD34-2440-8993-2ED994E12AF8}"/>
              </a:ext>
            </a:extLst>
          </p:cNvPr>
          <p:cNvPicPr>
            <a:picLocks noChangeAspect="1"/>
          </p:cNvPicPr>
          <p:nvPr/>
        </p:nvPicPr>
        <p:blipFill>
          <a:blip r:embed="rId3"/>
          <a:stretch>
            <a:fillRect/>
          </a:stretch>
        </p:blipFill>
        <p:spPr>
          <a:xfrm>
            <a:off x="6436746" y="2971800"/>
            <a:ext cx="5136029" cy="2794000"/>
          </a:xfrm>
          <a:prstGeom prst="rect">
            <a:avLst/>
          </a:prstGeom>
        </p:spPr>
      </p:pic>
      <p:sp>
        <p:nvSpPr>
          <p:cNvPr id="9" name="Content Placeholder 2">
            <a:extLst>
              <a:ext uri="{FF2B5EF4-FFF2-40B4-BE49-F238E27FC236}">
                <a16:creationId xmlns:a16="http://schemas.microsoft.com/office/drawing/2014/main" id="{569109F4-0F21-A046-9B54-5618A4A6253A}"/>
              </a:ext>
            </a:extLst>
          </p:cNvPr>
          <p:cNvSpPr txBox="1">
            <a:spLocks/>
          </p:cNvSpPr>
          <p:nvPr/>
        </p:nvSpPr>
        <p:spPr>
          <a:xfrm>
            <a:off x="655320" y="1295400"/>
            <a:ext cx="5342255" cy="4166143"/>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a:buNone/>
              <a:defRPr sz="2800" kern="1200">
                <a:solidFill>
                  <a:schemeClr val="tx1"/>
                </a:solidFill>
                <a:latin typeface="+mn-lt"/>
                <a:ea typeface="+mn-ea"/>
                <a:cs typeface="+mn-cs"/>
              </a:defRPr>
            </a:lvl1pPr>
            <a:lvl2pPr marL="403225" indent="-277813" algn="l" defTabSz="914400" rtl="0" eaLnBrk="1" latinLnBrk="0" hangingPunct="1">
              <a:lnSpc>
                <a:spcPct val="90000"/>
              </a:lnSpc>
              <a:spcBef>
                <a:spcPts val="1000"/>
              </a:spcBef>
              <a:buSzPct val="125000"/>
              <a:buFont typeface="Arial" charset="0"/>
              <a:buChar char="•"/>
              <a:tabLst/>
              <a:defRPr sz="2400" kern="1200">
                <a:solidFill>
                  <a:schemeClr val="tx1"/>
                </a:solidFill>
                <a:latin typeface="+mn-lt"/>
                <a:ea typeface="+mn-ea"/>
                <a:cs typeface="+mn-cs"/>
              </a:defRPr>
            </a:lvl2pPr>
            <a:lvl3pPr marL="752475" indent="-292100" algn="l" defTabSz="914400" rtl="0" eaLnBrk="1" latinLnBrk="0" hangingPunct="1">
              <a:lnSpc>
                <a:spcPct val="90000"/>
              </a:lnSpc>
              <a:spcBef>
                <a:spcPts val="1000"/>
              </a:spcBef>
              <a:buFont typeface="Courier New" charset="0"/>
              <a:buChar char="o"/>
              <a:tabLst/>
              <a:defRPr sz="2000" kern="1200">
                <a:solidFill>
                  <a:schemeClr val="tx1"/>
                </a:solidFill>
                <a:latin typeface="+mn-lt"/>
                <a:ea typeface="+mn-ea"/>
                <a:cs typeface="+mn-cs"/>
              </a:defRPr>
            </a:lvl3pPr>
            <a:lvl4pPr marL="1031875" indent="-223838" algn="l" defTabSz="914400" rtl="0" eaLnBrk="1" latinLnBrk="0" hangingPunct="1">
              <a:lnSpc>
                <a:spcPct val="90000"/>
              </a:lnSpc>
              <a:spcBef>
                <a:spcPts val="1000"/>
              </a:spcBef>
              <a:buFont typeface="Arial"/>
              <a:buChar char="•"/>
              <a:tabLst/>
              <a:defRPr sz="1800" kern="1200">
                <a:solidFill>
                  <a:schemeClr val="tx1"/>
                </a:solidFill>
                <a:latin typeface="+mn-lt"/>
                <a:ea typeface="+mn-ea"/>
                <a:cs typeface="+mn-cs"/>
              </a:defRPr>
            </a:lvl4pPr>
            <a:lvl5pPr marL="1325563" indent="-238125" algn="l" defTabSz="914400" rtl="0" eaLnBrk="1" latinLnBrk="0" hangingPunct="1">
              <a:lnSpc>
                <a:spcPct val="90000"/>
              </a:lnSpc>
              <a:spcBef>
                <a:spcPts val="1000"/>
              </a:spcBef>
              <a:buFont typeface="Courier New" charset="0"/>
              <a:buChar char="o"/>
              <a:tabLst/>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457200" indent="-457200" fontAlgn="auto">
              <a:spcAft>
                <a:spcPts val="0"/>
              </a:spcAft>
              <a:buFont typeface="Arial" panose="020B0604020202020204" pitchFamily="34" charset="0"/>
              <a:buChar char="•"/>
            </a:pPr>
            <a:r>
              <a:rPr lang="en-US" dirty="0"/>
              <a:t>Following references like models, standards, frameworks and best practices minimize the possibility of missing or forgetting a component in a security architecture </a:t>
            </a:r>
          </a:p>
          <a:p>
            <a:pPr marL="457200" indent="-457200" fontAlgn="auto">
              <a:spcAft>
                <a:spcPts val="0"/>
              </a:spcAft>
              <a:buFont typeface="Arial" panose="020B0604020202020204" pitchFamily="34" charset="0"/>
              <a:buChar char="•"/>
            </a:pPr>
            <a:r>
              <a:rPr lang="en-US" dirty="0"/>
              <a:t>They also provide a common language that helps to explain your decisions</a:t>
            </a:r>
          </a:p>
        </p:txBody>
      </p:sp>
      <p:sp>
        <p:nvSpPr>
          <p:cNvPr id="11" name="Content Placeholder 6">
            <a:extLst>
              <a:ext uri="{FF2B5EF4-FFF2-40B4-BE49-F238E27FC236}">
                <a16:creationId xmlns:a16="http://schemas.microsoft.com/office/drawing/2014/main" id="{607C5CF5-71F9-0D49-A608-AEBDBC1FF16E}"/>
              </a:ext>
            </a:extLst>
          </p:cNvPr>
          <p:cNvSpPr txBox="1">
            <a:spLocks/>
          </p:cNvSpPr>
          <p:nvPr/>
        </p:nvSpPr>
        <p:spPr>
          <a:xfrm>
            <a:off x="6172200" y="1295400"/>
            <a:ext cx="5364480" cy="4166143"/>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03225" indent="-277813" algn="l" defTabSz="914400" rtl="0" eaLnBrk="1" latinLnBrk="0" hangingPunct="1">
              <a:lnSpc>
                <a:spcPct val="90000"/>
              </a:lnSpc>
              <a:spcBef>
                <a:spcPts val="1000"/>
              </a:spcBef>
              <a:buSzPct val="125000"/>
              <a:buFont typeface="Arial" charset="0"/>
              <a:buChar char="•"/>
              <a:tabLst/>
              <a:defRPr sz="2400" kern="1200">
                <a:solidFill>
                  <a:schemeClr val="tx1"/>
                </a:solidFill>
                <a:latin typeface="+mn-lt"/>
                <a:ea typeface="+mn-ea"/>
                <a:cs typeface="+mn-cs"/>
              </a:defRPr>
            </a:lvl2pPr>
            <a:lvl3pPr marL="752475" indent="-292100" algn="l" defTabSz="914400" rtl="0" eaLnBrk="1" latinLnBrk="0" hangingPunct="1">
              <a:lnSpc>
                <a:spcPct val="90000"/>
              </a:lnSpc>
              <a:spcBef>
                <a:spcPts val="1000"/>
              </a:spcBef>
              <a:buFont typeface="Courier New" charset="0"/>
              <a:buChar char="o"/>
              <a:tabLst/>
              <a:defRPr sz="2000" kern="1200">
                <a:solidFill>
                  <a:schemeClr val="tx1"/>
                </a:solidFill>
                <a:latin typeface="+mn-lt"/>
                <a:ea typeface="+mn-ea"/>
                <a:cs typeface="+mn-cs"/>
              </a:defRPr>
            </a:lvl3pPr>
            <a:lvl4pPr marL="1031875" indent="-223838" algn="l" defTabSz="914400" rtl="0" eaLnBrk="1" latinLnBrk="0" hangingPunct="1">
              <a:lnSpc>
                <a:spcPct val="90000"/>
              </a:lnSpc>
              <a:spcBef>
                <a:spcPts val="1000"/>
              </a:spcBef>
              <a:buFont typeface="Arial"/>
              <a:buChar char="•"/>
              <a:tabLst/>
              <a:defRPr sz="1800" kern="1200">
                <a:solidFill>
                  <a:schemeClr val="tx1"/>
                </a:solidFill>
                <a:latin typeface="+mn-lt"/>
                <a:ea typeface="+mn-ea"/>
                <a:cs typeface="+mn-cs"/>
              </a:defRPr>
            </a:lvl4pPr>
            <a:lvl5pPr marL="1325563" indent="-238125" algn="l" defTabSz="914400" rtl="0" eaLnBrk="1" latinLnBrk="0" hangingPunct="1">
              <a:lnSpc>
                <a:spcPct val="90000"/>
              </a:lnSpc>
              <a:spcBef>
                <a:spcPts val="1000"/>
              </a:spcBef>
              <a:buFont typeface="Courier New" charset="0"/>
              <a:buChar char="o"/>
              <a:tabLst/>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457200" indent="-457200" fontAlgn="auto">
              <a:spcAft>
                <a:spcPts val="0"/>
              </a:spcAft>
              <a:buFont typeface="Arial" panose="020B0604020202020204" pitchFamily="34" charset="0"/>
              <a:buChar char="•"/>
            </a:pPr>
            <a:r>
              <a:rPr lang="en-US" dirty="0"/>
              <a:t>What security models, standards, frameworks and best practices should I follow?</a:t>
            </a:r>
          </a:p>
          <a:p>
            <a:pPr fontAlgn="auto">
              <a:spcAft>
                <a:spcPts val="0"/>
              </a:spcAft>
            </a:pPr>
            <a:endParaRPr lang="en-US" dirty="0"/>
          </a:p>
        </p:txBody>
      </p:sp>
    </p:spTree>
    <p:extLst>
      <p:ext uri="{BB962C8B-B14F-4D97-AF65-F5344CB8AC3E}">
        <p14:creationId xmlns:p14="http://schemas.microsoft.com/office/powerpoint/2010/main" val="42766205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E0BC35-808D-8143-B735-76716894868D}"/>
              </a:ext>
            </a:extLst>
          </p:cNvPr>
          <p:cNvSpPr>
            <a:spLocks noGrp="1"/>
          </p:cNvSpPr>
          <p:nvPr>
            <p:ph type="title"/>
          </p:nvPr>
        </p:nvSpPr>
        <p:spPr/>
        <p:txBody>
          <a:bodyPr/>
          <a:lstStyle/>
          <a:p>
            <a:r>
              <a:rPr lang="en-US" dirty="0"/>
              <a:t>Risk-Driven and Business Outcome-Focused Architecture</a:t>
            </a:r>
          </a:p>
        </p:txBody>
      </p:sp>
      <p:sp>
        <p:nvSpPr>
          <p:cNvPr id="3" name="Content Placeholder 2">
            <a:extLst>
              <a:ext uri="{FF2B5EF4-FFF2-40B4-BE49-F238E27FC236}">
                <a16:creationId xmlns:a16="http://schemas.microsoft.com/office/drawing/2014/main" id="{76A4880A-7070-8D42-A56F-4DD0572ABA4D}"/>
              </a:ext>
            </a:extLst>
          </p:cNvPr>
          <p:cNvSpPr>
            <a:spLocks noGrp="1"/>
          </p:cNvSpPr>
          <p:nvPr>
            <p:ph idx="1"/>
          </p:nvPr>
        </p:nvSpPr>
        <p:spPr>
          <a:xfrm>
            <a:off x="655320" y="1295400"/>
            <a:ext cx="5410200" cy="4876800"/>
          </a:xfrm>
        </p:spPr>
        <p:txBody>
          <a:bodyPr/>
          <a:lstStyle/>
          <a:p>
            <a:pPr marL="457200" indent="-457200">
              <a:buFont typeface="Arial" panose="020B0604020202020204" pitchFamily="34" charset="0"/>
              <a:buChar char="•"/>
            </a:pPr>
            <a:r>
              <a:rPr lang="en-US" sz="2700" dirty="0"/>
              <a:t>Effective and valuable security architectures require measuring the risk, costs, and benefits of cybersecurity strategies and steps</a:t>
            </a:r>
          </a:p>
          <a:p>
            <a:pPr marL="457200" indent="-457200">
              <a:buFont typeface="Arial" panose="020B0604020202020204" pitchFamily="34" charset="0"/>
              <a:buChar char="•"/>
            </a:pPr>
            <a:r>
              <a:rPr lang="en-US" sz="2700" dirty="0"/>
              <a:t>NIST CSF (</a:t>
            </a:r>
            <a:r>
              <a:rPr lang="en-US" sz="2700" b="1" dirty="0"/>
              <a:t>Identify</a:t>
            </a:r>
            <a:r>
              <a:rPr lang="en-US" sz="2700" dirty="0"/>
              <a:t>, </a:t>
            </a:r>
            <a:r>
              <a:rPr lang="en-US" sz="2700" b="1" dirty="0"/>
              <a:t>Protect</a:t>
            </a:r>
            <a:r>
              <a:rPr lang="en-US" sz="2700" dirty="0"/>
              <a:t>, </a:t>
            </a:r>
            <a:r>
              <a:rPr lang="en-US" sz="2700" b="1" dirty="0"/>
              <a:t>Detect</a:t>
            </a:r>
            <a:r>
              <a:rPr lang="en-US" sz="2700" dirty="0"/>
              <a:t>, </a:t>
            </a:r>
            <a:r>
              <a:rPr lang="en-US" sz="2700" b="1" dirty="0"/>
              <a:t>Respond</a:t>
            </a:r>
            <a:r>
              <a:rPr lang="en-US" sz="2700" dirty="0"/>
              <a:t> &amp; Recover) is </a:t>
            </a:r>
            <a:r>
              <a:rPr lang="en-US" sz="2800" dirty="0"/>
              <a:t>a good document to use to navigate and cross-reference different standards and best practices </a:t>
            </a:r>
            <a:endParaRPr lang="en-US" sz="2700" dirty="0"/>
          </a:p>
        </p:txBody>
      </p:sp>
      <p:pic>
        <p:nvPicPr>
          <p:cNvPr id="4" name="Google Shape;258;p30">
            <a:extLst>
              <a:ext uri="{FF2B5EF4-FFF2-40B4-BE49-F238E27FC236}">
                <a16:creationId xmlns:a16="http://schemas.microsoft.com/office/drawing/2014/main" id="{CD99B538-566D-9F40-B961-9A3AB53CD1E2}"/>
              </a:ext>
            </a:extLst>
          </p:cNvPr>
          <p:cNvPicPr preferRelativeResize="0"/>
          <p:nvPr/>
        </p:nvPicPr>
        <p:blipFill>
          <a:blip r:embed="rId3">
            <a:alphaModFix/>
          </a:blip>
          <a:stretch>
            <a:fillRect/>
          </a:stretch>
        </p:blipFill>
        <p:spPr>
          <a:xfrm>
            <a:off x="6248400" y="1676400"/>
            <a:ext cx="5410200" cy="3657600"/>
          </a:xfrm>
          <a:prstGeom prst="rect">
            <a:avLst/>
          </a:prstGeom>
          <a:noFill/>
          <a:ln>
            <a:noFill/>
          </a:ln>
        </p:spPr>
      </p:pic>
      <p:sp>
        <p:nvSpPr>
          <p:cNvPr id="5" name="Rectangle 4">
            <a:extLst>
              <a:ext uri="{FF2B5EF4-FFF2-40B4-BE49-F238E27FC236}">
                <a16:creationId xmlns:a16="http://schemas.microsoft.com/office/drawing/2014/main" id="{A97DEB33-EBBC-D042-9946-7A8B8340C2EE}"/>
              </a:ext>
            </a:extLst>
          </p:cNvPr>
          <p:cNvSpPr/>
          <p:nvPr/>
        </p:nvSpPr>
        <p:spPr>
          <a:xfrm>
            <a:off x="6515100" y="5464314"/>
            <a:ext cx="4876800" cy="338554"/>
          </a:xfrm>
          <a:prstGeom prst="rect">
            <a:avLst/>
          </a:prstGeom>
        </p:spPr>
        <p:txBody>
          <a:bodyPr wrap="square">
            <a:spAutoFit/>
          </a:bodyPr>
          <a:lstStyle/>
          <a:p>
            <a:pPr algn="ctr"/>
            <a:r>
              <a:rPr lang="en-US" sz="1600" i="1" dirty="0"/>
              <a:t>NIST </a:t>
            </a:r>
            <a:r>
              <a:rPr lang="en-US" sz="1600" i="1" dirty="0" err="1"/>
              <a:t>CyberSecurity</a:t>
            </a:r>
            <a:r>
              <a:rPr lang="en-US" sz="1600" i="1" dirty="0"/>
              <a:t> Framework v1.1, April. 2018</a:t>
            </a:r>
          </a:p>
        </p:txBody>
      </p:sp>
    </p:spTree>
    <p:extLst>
      <p:ext uri="{BB962C8B-B14F-4D97-AF65-F5344CB8AC3E}">
        <p14:creationId xmlns:p14="http://schemas.microsoft.com/office/powerpoint/2010/main" val="16573311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a:extLst>
              <a:ext uri="{FF2B5EF4-FFF2-40B4-BE49-F238E27FC236}">
                <a16:creationId xmlns:a16="http://schemas.microsoft.com/office/drawing/2014/main" id="{681755D7-35BC-D047-85EA-0E0E72ACDCC9}"/>
              </a:ext>
            </a:extLst>
          </p:cNvPr>
          <p:cNvPicPr>
            <a:picLocks noGrp="1" noChangeAspect="1"/>
          </p:cNvPicPr>
          <p:nvPr>
            <p:ph idx="1"/>
          </p:nvPr>
        </p:nvPicPr>
        <p:blipFill rotWithShape="1">
          <a:blip r:embed="rId3" cstate="email">
            <a:extLst>
              <a:ext uri="{28A0092B-C50C-407E-A947-70E740481C1C}">
                <a14:useLocalDpi xmlns:a14="http://schemas.microsoft.com/office/drawing/2010/main"/>
              </a:ext>
            </a:extLst>
          </a:blip>
          <a:srcRect/>
          <a:stretch/>
        </p:blipFill>
        <p:spPr>
          <a:xfrm>
            <a:off x="4495800" y="1295400"/>
            <a:ext cx="7242661" cy="4267200"/>
          </a:xfrm>
        </p:spPr>
      </p:pic>
      <p:sp>
        <p:nvSpPr>
          <p:cNvPr id="5" name="Title 4">
            <a:extLst>
              <a:ext uri="{FF2B5EF4-FFF2-40B4-BE49-F238E27FC236}">
                <a16:creationId xmlns:a16="http://schemas.microsoft.com/office/drawing/2014/main" id="{73C46F74-E5AC-FA48-B3A9-9DAAD38DE3C8}"/>
              </a:ext>
            </a:extLst>
          </p:cNvPr>
          <p:cNvSpPr>
            <a:spLocks noGrp="1"/>
          </p:cNvSpPr>
          <p:nvPr>
            <p:ph type="title"/>
          </p:nvPr>
        </p:nvSpPr>
        <p:spPr/>
        <p:txBody>
          <a:bodyPr/>
          <a:lstStyle/>
          <a:p>
            <a:r>
              <a:rPr lang="en-US" dirty="0"/>
              <a:t>Practical</a:t>
            </a:r>
            <a:r>
              <a:rPr lang="en-US" spc="300" dirty="0"/>
              <a:t> </a:t>
            </a:r>
            <a:r>
              <a:rPr lang="en-US" dirty="0"/>
              <a:t>Threat Modeling: Purple Teaming</a:t>
            </a:r>
          </a:p>
        </p:txBody>
      </p:sp>
      <p:sp>
        <p:nvSpPr>
          <p:cNvPr id="4" name="Oval 3">
            <a:extLst>
              <a:ext uri="{FF2B5EF4-FFF2-40B4-BE49-F238E27FC236}">
                <a16:creationId xmlns:a16="http://schemas.microsoft.com/office/drawing/2014/main" id="{65977A1D-01FB-E74F-B2B6-BAAF6D769033}"/>
              </a:ext>
            </a:extLst>
          </p:cNvPr>
          <p:cNvSpPr/>
          <p:nvPr/>
        </p:nvSpPr>
        <p:spPr>
          <a:xfrm>
            <a:off x="9601200" y="2438400"/>
            <a:ext cx="762000" cy="533400"/>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4400" b="0" i="0" u="none" strike="noStrike" kern="1200" cap="none" spc="0" normalizeH="0" baseline="0" noProof="0">
              <a:ln>
                <a:noFill/>
              </a:ln>
              <a:solidFill>
                <a:prstClr val="white"/>
              </a:solidFill>
              <a:effectLst/>
              <a:uLnTx/>
              <a:uFillTx/>
              <a:latin typeface="Georgia" panose="02040502050405020303"/>
              <a:ea typeface="+mn-ea"/>
              <a:cs typeface="+mn-cs"/>
            </a:endParaRPr>
          </a:p>
        </p:txBody>
      </p:sp>
      <p:sp>
        <p:nvSpPr>
          <p:cNvPr id="7" name="Right Arrow 6">
            <a:extLst>
              <a:ext uri="{FF2B5EF4-FFF2-40B4-BE49-F238E27FC236}">
                <a16:creationId xmlns:a16="http://schemas.microsoft.com/office/drawing/2014/main" id="{C4EF00C5-47EF-034D-82CC-7A9B25C1810C}"/>
              </a:ext>
            </a:extLst>
          </p:cNvPr>
          <p:cNvSpPr/>
          <p:nvPr/>
        </p:nvSpPr>
        <p:spPr>
          <a:xfrm rot="3091761">
            <a:off x="9542953" y="2228439"/>
            <a:ext cx="304800" cy="152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4400" b="0" i="0" u="none" strike="noStrike" kern="1200" cap="none" spc="0" normalizeH="0" baseline="0" noProof="0">
              <a:ln>
                <a:noFill/>
              </a:ln>
              <a:solidFill>
                <a:prstClr val="white"/>
              </a:solidFill>
              <a:effectLst/>
              <a:uLnTx/>
              <a:uFillTx/>
              <a:latin typeface="Georgia" panose="02040502050405020303"/>
              <a:ea typeface="+mn-ea"/>
              <a:cs typeface="+mn-cs"/>
            </a:endParaRPr>
          </a:p>
        </p:txBody>
      </p:sp>
      <p:sp>
        <p:nvSpPr>
          <p:cNvPr id="8" name="Content Placeholder 2">
            <a:extLst>
              <a:ext uri="{FF2B5EF4-FFF2-40B4-BE49-F238E27FC236}">
                <a16:creationId xmlns:a16="http://schemas.microsoft.com/office/drawing/2014/main" id="{761EE015-7E9B-E046-82C4-EB8FDB152534}"/>
              </a:ext>
            </a:extLst>
          </p:cNvPr>
          <p:cNvSpPr txBox="1">
            <a:spLocks/>
          </p:cNvSpPr>
          <p:nvPr/>
        </p:nvSpPr>
        <p:spPr>
          <a:xfrm>
            <a:off x="655320" y="1295400"/>
            <a:ext cx="3764280" cy="4876800"/>
          </a:xfrm>
          <a:prstGeom prst="rect">
            <a:avLst/>
          </a:prstGeom>
        </p:spPr>
        <p:txBody>
          <a:bodyPr vert="horz" lIns="91440" tIns="45720" rIns="91440" bIns="45720" rtlCol="0">
            <a:noAutofit/>
          </a:bodyPr>
          <a:lstStyle>
            <a:lvl1pPr marL="0" indent="0" algn="l" defTabSz="914400" rtl="0" eaLnBrk="1" latinLnBrk="0" hangingPunct="1">
              <a:lnSpc>
                <a:spcPct val="100000"/>
              </a:lnSpc>
              <a:spcBef>
                <a:spcPts val="1000"/>
              </a:spcBef>
              <a:buFont typeface="Arial"/>
              <a:buNone/>
              <a:defRPr sz="3200" kern="1200">
                <a:solidFill>
                  <a:schemeClr val="tx1"/>
                </a:solidFill>
                <a:latin typeface="+mn-lt"/>
                <a:ea typeface="+mn-ea"/>
                <a:cs typeface="+mn-cs"/>
              </a:defRPr>
            </a:lvl1pPr>
            <a:lvl2pPr marL="403225" indent="-277813" algn="l" defTabSz="914400" rtl="0" eaLnBrk="1" latinLnBrk="0" hangingPunct="1">
              <a:lnSpc>
                <a:spcPct val="100000"/>
              </a:lnSpc>
              <a:spcBef>
                <a:spcPts val="1000"/>
              </a:spcBef>
              <a:buSzPct val="125000"/>
              <a:buFont typeface="Arial" charset="0"/>
              <a:buChar char="•"/>
              <a:tabLst/>
              <a:defRPr sz="2800" kern="1200">
                <a:solidFill>
                  <a:schemeClr val="tx1"/>
                </a:solidFill>
                <a:latin typeface="+mn-lt"/>
                <a:ea typeface="+mn-ea"/>
                <a:cs typeface="+mn-cs"/>
              </a:defRPr>
            </a:lvl2pPr>
            <a:lvl3pPr marL="752475" indent="-292100" algn="l" defTabSz="914400" rtl="0" eaLnBrk="1" latinLnBrk="0" hangingPunct="1">
              <a:lnSpc>
                <a:spcPct val="100000"/>
              </a:lnSpc>
              <a:spcBef>
                <a:spcPts val="1000"/>
              </a:spcBef>
              <a:buFont typeface="Courier New" charset="0"/>
              <a:buChar char="o"/>
              <a:tabLst/>
              <a:defRPr sz="2400" kern="1200">
                <a:solidFill>
                  <a:schemeClr val="tx1"/>
                </a:solidFill>
                <a:latin typeface="+mn-lt"/>
                <a:ea typeface="+mn-ea"/>
                <a:cs typeface="+mn-cs"/>
              </a:defRPr>
            </a:lvl3pPr>
            <a:lvl4pPr marL="1031875" indent="-223838" algn="l" defTabSz="914400" rtl="0" eaLnBrk="1" latinLnBrk="0" hangingPunct="1">
              <a:lnSpc>
                <a:spcPct val="100000"/>
              </a:lnSpc>
              <a:spcBef>
                <a:spcPts val="1000"/>
              </a:spcBef>
              <a:buFont typeface="Arial"/>
              <a:buChar char="•"/>
              <a:tabLst/>
              <a:defRPr sz="2000" kern="1200">
                <a:solidFill>
                  <a:schemeClr val="tx1"/>
                </a:solidFill>
                <a:latin typeface="+mn-lt"/>
                <a:ea typeface="+mn-ea"/>
                <a:cs typeface="+mn-cs"/>
              </a:defRPr>
            </a:lvl4pPr>
            <a:lvl5pPr marL="1325563" indent="-238125" algn="l" defTabSz="914400" rtl="0" eaLnBrk="1" latinLnBrk="0" hangingPunct="1">
              <a:lnSpc>
                <a:spcPct val="100000"/>
              </a:lnSpc>
              <a:spcBef>
                <a:spcPts val="1000"/>
              </a:spcBef>
              <a:buFont typeface="Courier New" charset="0"/>
              <a:buChar char="o"/>
              <a:tabLst/>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0"/>
              </a:spcAft>
              <a:buClrTx/>
              <a:buSzTx/>
              <a:buFont typeface="Arial"/>
              <a:buNone/>
              <a:tabLst/>
              <a:defRPr/>
            </a:pPr>
            <a:endParaRPr kumimoji="0" lang="en-US" sz="2700" b="0" i="0" u="none" strike="noStrike" kern="1200" cap="none" spc="0" normalizeH="0" baseline="0" noProof="0" dirty="0">
              <a:ln>
                <a:noFill/>
              </a:ln>
              <a:solidFill>
                <a:prstClr val="black"/>
              </a:solidFill>
              <a:effectLst/>
              <a:uLnTx/>
              <a:uFillTx/>
              <a:latin typeface="Georgia" panose="02040502050405020303"/>
              <a:ea typeface="+mn-ea"/>
              <a:cs typeface="+mn-cs"/>
            </a:endParaRPr>
          </a:p>
        </p:txBody>
      </p:sp>
      <p:sp>
        <p:nvSpPr>
          <p:cNvPr id="9" name="Content Placeholder 4">
            <a:extLst>
              <a:ext uri="{FF2B5EF4-FFF2-40B4-BE49-F238E27FC236}">
                <a16:creationId xmlns:a16="http://schemas.microsoft.com/office/drawing/2014/main" id="{B775BA54-153B-6249-8059-523438D29E5E}"/>
              </a:ext>
            </a:extLst>
          </p:cNvPr>
          <p:cNvSpPr txBox="1">
            <a:spLocks/>
          </p:cNvSpPr>
          <p:nvPr/>
        </p:nvSpPr>
        <p:spPr>
          <a:xfrm>
            <a:off x="655320" y="1295400"/>
            <a:ext cx="3764280" cy="4876800"/>
          </a:xfrm>
          <a:prstGeom prst="rect">
            <a:avLst/>
          </a:prstGeom>
        </p:spPr>
        <p:txBody>
          <a:bodyPr vert="horz" lIns="91440" tIns="45720" rIns="91440" bIns="45720" rtlCol="0">
            <a:noAutofit/>
          </a:bodyPr>
          <a:lstStyle>
            <a:lvl1pPr marL="0" indent="0" algn="l" defTabSz="914400" rtl="0" eaLnBrk="1" latinLnBrk="0" hangingPunct="1">
              <a:lnSpc>
                <a:spcPct val="100000"/>
              </a:lnSpc>
              <a:spcBef>
                <a:spcPts val="1000"/>
              </a:spcBef>
              <a:buFont typeface="Arial"/>
              <a:buNone/>
              <a:defRPr sz="3200" kern="1200">
                <a:solidFill>
                  <a:schemeClr val="tx1"/>
                </a:solidFill>
                <a:latin typeface="+mn-lt"/>
                <a:ea typeface="+mn-ea"/>
                <a:cs typeface="+mn-cs"/>
              </a:defRPr>
            </a:lvl1pPr>
            <a:lvl2pPr marL="403225" indent="-277813" algn="l" defTabSz="914400" rtl="0" eaLnBrk="1" latinLnBrk="0" hangingPunct="1">
              <a:lnSpc>
                <a:spcPct val="100000"/>
              </a:lnSpc>
              <a:spcBef>
                <a:spcPts val="1000"/>
              </a:spcBef>
              <a:buSzPct val="125000"/>
              <a:buFont typeface="Arial" charset="0"/>
              <a:buChar char="•"/>
              <a:tabLst/>
              <a:defRPr sz="2800" kern="1200">
                <a:solidFill>
                  <a:schemeClr val="tx1"/>
                </a:solidFill>
                <a:latin typeface="+mn-lt"/>
                <a:ea typeface="+mn-ea"/>
                <a:cs typeface="+mn-cs"/>
              </a:defRPr>
            </a:lvl2pPr>
            <a:lvl3pPr marL="752475" indent="-292100" algn="l" defTabSz="914400" rtl="0" eaLnBrk="1" latinLnBrk="0" hangingPunct="1">
              <a:lnSpc>
                <a:spcPct val="100000"/>
              </a:lnSpc>
              <a:spcBef>
                <a:spcPts val="1000"/>
              </a:spcBef>
              <a:buFont typeface="Courier New" charset="0"/>
              <a:buChar char="o"/>
              <a:tabLst/>
              <a:defRPr sz="2400" kern="1200">
                <a:solidFill>
                  <a:schemeClr val="tx1"/>
                </a:solidFill>
                <a:latin typeface="+mn-lt"/>
                <a:ea typeface="+mn-ea"/>
                <a:cs typeface="+mn-cs"/>
              </a:defRPr>
            </a:lvl3pPr>
            <a:lvl4pPr marL="1031875" indent="-223838" algn="l" defTabSz="914400" rtl="0" eaLnBrk="1" latinLnBrk="0" hangingPunct="1">
              <a:lnSpc>
                <a:spcPct val="100000"/>
              </a:lnSpc>
              <a:spcBef>
                <a:spcPts val="1000"/>
              </a:spcBef>
              <a:buFont typeface="Arial"/>
              <a:buChar char="•"/>
              <a:tabLst/>
              <a:defRPr sz="2000" kern="1200">
                <a:solidFill>
                  <a:schemeClr val="tx1"/>
                </a:solidFill>
                <a:latin typeface="+mn-lt"/>
                <a:ea typeface="+mn-ea"/>
                <a:cs typeface="+mn-cs"/>
              </a:defRPr>
            </a:lvl4pPr>
            <a:lvl5pPr marL="1325563" indent="-238125" algn="l" defTabSz="914400" rtl="0" eaLnBrk="1" latinLnBrk="0" hangingPunct="1">
              <a:lnSpc>
                <a:spcPct val="100000"/>
              </a:lnSpc>
              <a:spcBef>
                <a:spcPts val="1000"/>
              </a:spcBef>
              <a:buFont typeface="Courier New" charset="0"/>
              <a:buChar char="o"/>
              <a:tabLst/>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403225" marR="0" lvl="1" indent="-277813" algn="l" defTabSz="914400" rtl="0" eaLnBrk="1" fontAlgn="auto" latinLnBrk="0" hangingPunct="1">
              <a:lnSpc>
                <a:spcPct val="100000"/>
              </a:lnSpc>
              <a:spcBef>
                <a:spcPts val="1000"/>
              </a:spcBef>
              <a:spcAft>
                <a:spcPts val="0"/>
              </a:spcAft>
              <a:buClrTx/>
              <a:buSzPct val="125000"/>
              <a:buFont typeface="Arial" charset="0"/>
              <a:buChar char="•"/>
              <a:tabLst/>
              <a:defRPr/>
            </a:pPr>
            <a:r>
              <a:rPr kumimoji="0" lang="en-US" sz="2300" b="0" i="0" u="none" strike="noStrike" kern="1200" cap="none" spc="0" normalizeH="0" baseline="0" noProof="0" dirty="0">
                <a:ln>
                  <a:noFill/>
                </a:ln>
                <a:solidFill>
                  <a:prstClr val="black"/>
                </a:solidFill>
                <a:effectLst/>
                <a:uLnTx/>
                <a:uFillTx/>
                <a:latin typeface="Georgia" panose="02040502050405020303"/>
                <a:ea typeface="+mn-ea"/>
                <a:cs typeface="+mn-cs"/>
              </a:rPr>
              <a:t>We need to determine the characteristics of the adversaries which could be expected to target our systems so we can define and implement effective architectures and controls</a:t>
            </a:r>
          </a:p>
          <a:p>
            <a:pPr marL="403225" marR="0" lvl="1" indent="-277813" algn="l" defTabSz="914400" rtl="0" eaLnBrk="1" fontAlgn="auto" latinLnBrk="0" hangingPunct="1">
              <a:lnSpc>
                <a:spcPct val="100000"/>
              </a:lnSpc>
              <a:spcBef>
                <a:spcPts val="1000"/>
              </a:spcBef>
              <a:spcAft>
                <a:spcPts val="0"/>
              </a:spcAft>
              <a:buClrTx/>
              <a:buSzPct val="125000"/>
              <a:buFont typeface="Arial" charset="0"/>
              <a:buChar char="•"/>
              <a:tabLst/>
              <a:defRPr/>
            </a:pPr>
            <a:r>
              <a:rPr kumimoji="0" lang="en-US" sz="2300" b="0" i="0" u="none" strike="noStrike" kern="1200" cap="none" spc="0" normalizeH="0" baseline="0" noProof="0" dirty="0">
                <a:ln>
                  <a:noFill/>
                </a:ln>
                <a:solidFill>
                  <a:prstClr val="black"/>
                </a:solidFill>
                <a:effectLst/>
                <a:uLnTx/>
                <a:uFillTx/>
                <a:latin typeface="Georgia" panose="02040502050405020303"/>
                <a:ea typeface="+mn-ea"/>
                <a:cs typeface="+mn-cs"/>
              </a:rPr>
              <a:t>Purple teaming (</a:t>
            </a:r>
            <a:r>
              <a:rPr kumimoji="0" lang="en-US" sz="2300" b="1" i="0" u="none" strike="noStrike" kern="1200" cap="none" spc="0" normalizeH="0" baseline="0" noProof="0" dirty="0">
                <a:ln>
                  <a:noFill/>
                </a:ln>
                <a:solidFill>
                  <a:srgbClr val="C00000"/>
                </a:solidFill>
                <a:effectLst/>
                <a:uLnTx/>
                <a:uFillTx/>
                <a:latin typeface="Georgia" panose="02040502050405020303"/>
                <a:ea typeface="+mn-ea"/>
                <a:cs typeface="+mn-cs"/>
              </a:rPr>
              <a:t>red</a:t>
            </a:r>
            <a:r>
              <a:rPr kumimoji="0" lang="en-US" sz="2300" b="0" i="0" u="none" strike="noStrike" kern="1200" cap="none" spc="0" normalizeH="0" baseline="0" noProof="0" dirty="0">
                <a:ln>
                  <a:noFill/>
                </a:ln>
                <a:solidFill>
                  <a:prstClr val="black"/>
                </a:solidFill>
                <a:effectLst/>
                <a:uLnTx/>
                <a:uFillTx/>
                <a:latin typeface="Georgia" panose="02040502050405020303"/>
                <a:ea typeface="+mn-ea"/>
                <a:cs typeface="+mn-cs"/>
              </a:rPr>
              <a:t> + </a:t>
            </a:r>
            <a:r>
              <a:rPr kumimoji="0" lang="en-US" sz="2300" b="1" i="0" u="none" strike="noStrike" kern="1200" cap="none" spc="0" normalizeH="0" baseline="0" noProof="0" dirty="0">
                <a:ln>
                  <a:noFill/>
                </a:ln>
                <a:solidFill>
                  <a:srgbClr val="4472C4"/>
                </a:solidFill>
                <a:effectLst/>
                <a:uLnTx/>
                <a:uFillTx/>
                <a:latin typeface="Georgia" panose="02040502050405020303"/>
                <a:ea typeface="+mn-ea"/>
                <a:cs typeface="+mn-cs"/>
              </a:rPr>
              <a:t>blue</a:t>
            </a:r>
            <a:r>
              <a:rPr kumimoji="0" lang="en-US" sz="2300" b="0" i="0" u="none" strike="noStrike" kern="1200" cap="none" spc="0" normalizeH="0" baseline="0" noProof="0" dirty="0">
                <a:ln>
                  <a:noFill/>
                </a:ln>
                <a:solidFill>
                  <a:prstClr val="black"/>
                </a:solidFill>
                <a:effectLst/>
                <a:uLnTx/>
                <a:uFillTx/>
                <a:latin typeface="Georgia" panose="02040502050405020303"/>
                <a:ea typeface="+mn-ea"/>
                <a:cs typeface="+mn-cs"/>
              </a:rPr>
              <a:t>) facilitate this by </a:t>
            </a:r>
            <a:r>
              <a:rPr kumimoji="0" lang="en-US" sz="2300" b="1" i="0" u="none" strike="noStrike" kern="1200" cap="none" spc="0" normalizeH="0" baseline="0" noProof="0" dirty="0">
                <a:ln>
                  <a:noFill/>
                </a:ln>
                <a:solidFill>
                  <a:prstClr val="black"/>
                </a:solidFill>
                <a:effectLst/>
                <a:uLnTx/>
                <a:uFillTx/>
                <a:latin typeface="Georgia" panose="02040502050405020303"/>
                <a:ea typeface="+mn-ea"/>
                <a:cs typeface="+mn-cs"/>
              </a:rPr>
              <a:t>working together </a:t>
            </a:r>
            <a:r>
              <a:rPr kumimoji="0" lang="en-US" sz="2300" b="0" i="0" u="none" strike="noStrike" kern="1200" cap="none" spc="0" normalizeH="0" baseline="0" noProof="0" dirty="0">
                <a:ln>
                  <a:noFill/>
                </a:ln>
                <a:solidFill>
                  <a:prstClr val="black"/>
                </a:solidFill>
                <a:effectLst/>
                <a:uLnTx/>
                <a:uFillTx/>
                <a:latin typeface="Georgia" panose="02040502050405020303"/>
                <a:ea typeface="+mn-ea"/>
                <a:cs typeface="+mn-cs"/>
              </a:rPr>
              <a:t>through  simulation of specific threat scenarios</a:t>
            </a:r>
          </a:p>
        </p:txBody>
      </p:sp>
      <p:sp>
        <p:nvSpPr>
          <p:cNvPr id="10" name="TextBox 9">
            <a:extLst>
              <a:ext uri="{FF2B5EF4-FFF2-40B4-BE49-F238E27FC236}">
                <a16:creationId xmlns:a16="http://schemas.microsoft.com/office/drawing/2014/main" id="{13130EDB-27A6-3844-A94B-507724A47D95}"/>
              </a:ext>
            </a:extLst>
          </p:cNvPr>
          <p:cNvSpPr txBox="1"/>
          <p:nvPr/>
        </p:nvSpPr>
        <p:spPr>
          <a:xfrm>
            <a:off x="6784201" y="5713511"/>
            <a:ext cx="2665858" cy="307777"/>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0" i="1" u="none" strike="noStrike" kern="1200" cap="none" spc="0" normalizeH="0" baseline="0" noProof="0" dirty="0">
                <a:ln>
                  <a:noFill/>
                </a:ln>
                <a:solidFill>
                  <a:prstClr val="black"/>
                </a:solidFill>
                <a:effectLst/>
                <a:uLnTx/>
                <a:uFillTx/>
                <a:latin typeface="Times New Roman" pitchFamily="18" charset="0"/>
                <a:ea typeface="+mn-ea"/>
                <a:cs typeface="+mn-cs"/>
              </a:rPr>
              <a:t>MITRE Cyber Prep 2.0, May 2017</a:t>
            </a:r>
          </a:p>
        </p:txBody>
      </p:sp>
    </p:spTree>
    <p:extLst>
      <p:ext uri="{BB962C8B-B14F-4D97-AF65-F5344CB8AC3E}">
        <p14:creationId xmlns:p14="http://schemas.microsoft.com/office/powerpoint/2010/main" val="7867492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Look for Blue/Red Asymmetries</a:t>
            </a:r>
          </a:p>
        </p:txBody>
      </p:sp>
      <p:sp>
        <p:nvSpPr>
          <p:cNvPr id="6" name="Content Placeholder 5"/>
          <p:cNvSpPr>
            <a:spLocks noGrp="1"/>
          </p:cNvSpPr>
          <p:nvPr>
            <p:ph idx="1"/>
          </p:nvPr>
        </p:nvSpPr>
        <p:spPr/>
        <p:txBody>
          <a:bodyPr/>
          <a:lstStyle/>
          <a:p>
            <a:pPr lvl="1"/>
            <a:r>
              <a:rPr lang="en-US" dirty="0"/>
              <a:t>Network architects and systems engineers should always seek to deploy defensive controls that are easy for the blue team (defenders) but make the red team's job (attackers)</a:t>
            </a:r>
            <a:r>
              <a:rPr lang="en-US" b="1" dirty="0"/>
              <a:t> much</a:t>
            </a:r>
            <a:r>
              <a:rPr lang="en-US" dirty="0"/>
              <a:t> more difficult</a:t>
            </a:r>
          </a:p>
          <a:p>
            <a:pPr lvl="1"/>
            <a:r>
              <a:rPr lang="en-US" dirty="0"/>
              <a:t>For example: private VLANs</a:t>
            </a:r>
          </a:p>
          <a:p>
            <a:pPr lvl="2"/>
            <a:r>
              <a:rPr lang="en-US" dirty="0"/>
              <a:t>As we will discuss later in 530: private VLANs can be used to prevent clients from connecting to other clients</a:t>
            </a:r>
          </a:p>
          <a:p>
            <a:pPr lvl="2"/>
            <a:r>
              <a:rPr lang="en-US" dirty="0"/>
              <a:t>For organizations with good client/server network segmentation: this is often an easy win (users and IT staff usually fail to notice the change)</a:t>
            </a:r>
          </a:p>
          <a:p>
            <a:pPr lvl="2"/>
            <a:r>
              <a:rPr lang="en-US" dirty="0"/>
              <a:t>It prevents the client-client pivot: attackers can only pivot against servers</a:t>
            </a:r>
          </a:p>
          <a:p>
            <a:pPr lvl="1"/>
            <a:endParaRPr lang="en-US" dirty="0"/>
          </a:p>
        </p:txBody>
      </p:sp>
    </p:spTree>
    <p:extLst>
      <p:ext uri="{BB962C8B-B14F-4D97-AF65-F5344CB8AC3E}">
        <p14:creationId xmlns:p14="http://schemas.microsoft.com/office/powerpoint/2010/main" val="42465210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5AE48-2F2A-6E4D-A4CD-A312262C7467}"/>
              </a:ext>
            </a:extLst>
          </p:cNvPr>
          <p:cNvSpPr>
            <a:spLocks noGrp="1"/>
          </p:cNvSpPr>
          <p:nvPr>
            <p:ph type="title"/>
          </p:nvPr>
        </p:nvSpPr>
        <p:spPr/>
        <p:txBody>
          <a:bodyPr/>
          <a:lstStyle/>
          <a:p>
            <a:r>
              <a:rPr lang="en-US" dirty="0"/>
              <a:t>MITRE ATT&amp;CK Matrix</a:t>
            </a:r>
          </a:p>
        </p:txBody>
      </p:sp>
      <p:sp>
        <p:nvSpPr>
          <p:cNvPr id="4" name="Content Placeholder 3">
            <a:extLst>
              <a:ext uri="{FF2B5EF4-FFF2-40B4-BE49-F238E27FC236}">
                <a16:creationId xmlns:a16="http://schemas.microsoft.com/office/drawing/2014/main" id="{CB5792C1-53DD-DA47-9C88-328961E5FEAE}"/>
              </a:ext>
            </a:extLst>
          </p:cNvPr>
          <p:cNvSpPr>
            <a:spLocks noGrp="1"/>
          </p:cNvSpPr>
          <p:nvPr>
            <p:ph idx="1"/>
          </p:nvPr>
        </p:nvSpPr>
        <p:spPr>
          <a:xfrm>
            <a:off x="655320" y="1295400"/>
            <a:ext cx="6050280" cy="4876800"/>
          </a:xfrm>
        </p:spPr>
        <p:txBody>
          <a:bodyPr/>
          <a:lstStyle/>
          <a:p>
            <a:pPr marL="457200" indent="-457200">
              <a:buFont typeface="Arial" panose="020B0604020202020204" pitchFamily="34" charset="0"/>
              <a:buChar char="•"/>
            </a:pPr>
            <a:r>
              <a:rPr lang="en-US" dirty="0"/>
              <a:t>Provides a common language to describe adversarial tactics and techniques</a:t>
            </a:r>
          </a:p>
          <a:p>
            <a:pPr marL="457200" indent="-457200">
              <a:buFont typeface="Arial" panose="020B0604020202020204" pitchFamily="34" charset="0"/>
              <a:buChar char="•"/>
            </a:pPr>
            <a:r>
              <a:rPr lang="en-US" dirty="0"/>
              <a:t>Applicable to real environments, allow mapping the attacker’s behaviors to defenses</a:t>
            </a:r>
          </a:p>
          <a:p>
            <a:pPr marL="457200" indent="-457200">
              <a:buFont typeface="Arial" panose="020B0604020202020204" pitchFamily="34" charset="0"/>
              <a:buChar char="•"/>
            </a:pPr>
            <a:r>
              <a:rPr lang="en-US" dirty="0"/>
              <a:t>Go-to model to plan &amp; verify purple teaming exercises</a:t>
            </a:r>
          </a:p>
          <a:p>
            <a:pPr marL="457200" indent="-457200">
              <a:buFont typeface="Arial" panose="020B0604020202020204" pitchFamily="34" charset="0"/>
              <a:buChar char="•"/>
            </a:pPr>
            <a:endParaRPr lang="en-US" dirty="0"/>
          </a:p>
        </p:txBody>
      </p:sp>
      <p:pic>
        <p:nvPicPr>
          <p:cNvPr id="3" name="Picture 2">
            <a:extLst>
              <a:ext uri="{FF2B5EF4-FFF2-40B4-BE49-F238E27FC236}">
                <a16:creationId xmlns:a16="http://schemas.microsoft.com/office/drawing/2014/main" id="{F9C8F2DD-6061-F541-81B7-EC5AC120AD57}"/>
              </a:ext>
            </a:extLst>
          </p:cNvPr>
          <p:cNvPicPr>
            <a:picLocks noChangeAspect="1"/>
          </p:cNvPicPr>
          <p:nvPr/>
        </p:nvPicPr>
        <p:blipFill>
          <a:blip r:embed="rId3"/>
          <a:stretch>
            <a:fillRect/>
          </a:stretch>
        </p:blipFill>
        <p:spPr>
          <a:xfrm>
            <a:off x="6659880" y="2737260"/>
            <a:ext cx="5303520" cy="2209800"/>
          </a:xfrm>
          <a:prstGeom prst="rect">
            <a:avLst/>
          </a:prstGeom>
        </p:spPr>
      </p:pic>
      <p:pic>
        <p:nvPicPr>
          <p:cNvPr id="6" name="Picture 5">
            <a:extLst>
              <a:ext uri="{FF2B5EF4-FFF2-40B4-BE49-F238E27FC236}">
                <a16:creationId xmlns:a16="http://schemas.microsoft.com/office/drawing/2014/main" id="{78526AB9-83A2-9E4B-9BA4-0BC14F4B8F8C}"/>
              </a:ext>
            </a:extLst>
          </p:cNvPr>
          <p:cNvPicPr>
            <a:picLocks noChangeAspect="1"/>
          </p:cNvPicPr>
          <p:nvPr/>
        </p:nvPicPr>
        <p:blipFill>
          <a:blip r:embed="rId4"/>
          <a:stretch>
            <a:fillRect/>
          </a:stretch>
        </p:blipFill>
        <p:spPr>
          <a:xfrm>
            <a:off x="8051800" y="889000"/>
            <a:ext cx="2540000" cy="2540000"/>
          </a:xfrm>
          <a:prstGeom prst="rect">
            <a:avLst/>
          </a:prstGeom>
        </p:spPr>
      </p:pic>
      <p:sp>
        <p:nvSpPr>
          <p:cNvPr id="7" name="Rectangle 6">
            <a:extLst>
              <a:ext uri="{FF2B5EF4-FFF2-40B4-BE49-F238E27FC236}">
                <a16:creationId xmlns:a16="http://schemas.microsoft.com/office/drawing/2014/main" id="{8B50B2AF-0B9A-7246-9FAB-2C192774E9DC}"/>
              </a:ext>
            </a:extLst>
          </p:cNvPr>
          <p:cNvSpPr/>
          <p:nvPr/>
        </p:nvSpPr>
        <p:spPr>
          <a:xfrm>
            <a:off x="6515100" y="5464314"/>
            <a:ext cx="4876800" cy="338554"/>
          </a:xfrm>
          <a:prstGeom prst="rect">
            <a:avLst/>
          </a:prstGeom>
        </p:spPr>
        <p:txBody>
          <a:bodyPr wrap="square">
            <a:spAutoFit/>
          </a:bodyPr>
          <a:lstStyle/>
          <a:p>
            <a:pPr algn="ctr"/>
            <a:r>
              <a:rPr lang="en-US" sz="1600" i="1" dirty="0"/>
              <a:t>https://</a:t>
            </a:r>
            <a:r>
              <a:rPr lang="en-US" sz="1600" i="1" dirty="0" err="1"/>
              <a:t>attack.mitre.org</a:t>
            </a:r>
            <a:r>
              <a:rPr lang="en-US" sz="1600" i="1" dirty="0"/>
              <a:t>/ </a:t>
            </a:r>
          </a:p>
        </p:txBody>
      </p:sp>
    </p:spTree>
    <p:extLst>
      <p:ext uri="{BB962C8B-B14F-4D97-AF65-F5344CB8AC3E}">
        <p14:creationId xmlns:p14="http://schemas.microsoft.com/office/powerpoint/2010/main" val="6913102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How Do We Learn? And.. Can We Learn Fast Please!!</a:t>
            </a:r>
          </a:p>
        </p:txBody>
      </p:sp>
      <p:sp>
        <p:nvSpPr>
          <p:cNvPr id="7" name="Content Placeholder 6"/>
          <p:cNvSpPr>
            <a:spLocks noGrp="1"/>
          </p:cNvSpPr>
          <p:nvPr>
            <p:ph idx="1"/>
          </p:nvPr>
        </p:nvSpPr>
        <p:spPr/>
        <p:txBody>
          <a:bodyPr/>
          <a:lstStyle/>
          <a:p>
            <a:pPr marL="457200" indent="-457200">
              <a:buFont typeface="Arial" charset="0"/>
              <a:buChar char="•"/>
            </a:pPr>
            <a:r>
              <a:rPr lang="en-US" dirty="0"/>
              <a:t>Mastering a new skill requires </a:t>
            </a:r>
            <a:r>
              <a:rPr lang="en-US" b="1" dirty="0"/>
              <a:t>deliberate</a:t>
            </a:r>
            <a:r>
              <a:rPr lang="en-US" dirty="0"/>
              <a:t> </a:t>
            </a:r>
            <a:r>
              <a:rPr lang="is-IS" dirty="0"/>
              <a:t>practice!</a:t>
            </a:r>
            <a:endParaRPr lang="en-US" dirty="0"/>
          </a:p>
          <a:p>
            <a:pPr marL="457200" indent="-457200">
              <a:buFont typeface="Arial" charset="0"/>
              <a:buChar char="•"/>
            </a:pPr>
            <a:endParaRPr lang="en-US" dirty="0"/>
          </a:p>
        </p:txBody>
      </p:sp>
      <p:sp>
        <p:nvSpPr>
          <p:cNvPr id="4" name="Slide Number Placeholder 3"/>
          <p:cNvSpPr>
            <a:spLocks noGrp="1"/>
          </p:cNvSpPr>
          <p:nvPr>
            <p:ph type="sldNum" sz="quarter" idx="12"/>
          </p:nvPr>
        </p:nvSpPr>
        <p:spPr>
          <a:xfrm>
            <a:off x="11536680" y="6311900"/>
            <a:ext cx="653796" cy="546101"/>
          </a:xfrm>
          <a:prstGeom prst="rect">
            <a:avLst/>
          </a:prstGeom>
        </p:spPr>
        <p:txBody>
          <a:bodyPr vert="horz" lIns="91440" tIns="45720" rIns="91440" bIns="45720" rtlCol="0" anchor="ctr"/>
          <a:lstStyle>
            <a:defPPr>
              <a:defRPr lang="en-US"/>
            </a:defPPr>
            <a:lvl1pPr marL="0" algn="ctr" defTabSz="914400" rtl="0" eaLnBrk="1" latinLnBrk="0" hangingPunct="1">
              <a:defRPr sz="1100" b="1" i="0" kern="1200">
                <a:solidFill>
                  <a:schemeClr val="bg1"/>
                </a:solidFill>
                <a:latin typeface="Gill Sans MT" charset="0"/>
                <a:ea typeface="Gill Sans MT" charset="0"/>
                <a:cs typeface="Gill Sans MT"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12C446D-6113-E749-B2D6-33109B9D4DC9}" type="slidenum">
              <a:rPr lang="en-US" smtClean="0"/>
              <a:pPr/>
              <a:t>9</a:t>
            </a:fld>
            <a:endParaRPr lang="en-US" dirty="0"/>
          </a:p>
        </p:txBody>
      </p:sp>
      <p:pic>
        <p:nvPicPr>
          <p:cNvPr id="8" name="Picture 7"/>
          <p:cNvPicPr>
            <a:picLocks noChangeAspect="1"/>
          </p:cNvPicPr>
          <p:nvPr/>
        </p:nvPicPr>
        <p:blipFill>
          <a:blip r:embed="rId3"/>
          <a:stretch>
            <a:fillRect/>
          </a:stretch>
        </p:blipFill>
        <p:spPr>
          <a:xfrm>
            <a:off x="9515471" y="2018460"/>
            <a:ext cx="2204085" cy="3312767"/>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7590" y="2134155"/>
            <a:ext cx="3405457" cy="3282861"/>
          </a:xfrm>
          <a:prstGeom prst="rect">
            <a:avLst/>
          </a:prstGeom>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0469" y="2134155"/>
            <a:ext cx="3405457" cy="3282861"/>
          </a:xfrm>
          <a:prstGeom prst="rect">
            <a:avLst/>
          </a:prstGeom>
        </p:spPr>
      </p:pic>
      <p:sp>
        <p:nvSpPr>
          <p:cNvPr id="14" name="TextBox 13"/>
          <p:cNvSpPr txBox="1"/>
          <p:nvPr/>
        </p:nvSpPr>
        <p:spPr>
          <a:xfrm>
            <a:off x="4714084" y="2134155"/>
            <a:ext cx="4523232" cy="5170646"/>
          </a:xfrm>
          <a:prstGeom prst="rect">
            <a:avLst/>
          </a:prstGeom>
          <a:noFill/>
        </p:spPr>
        <p:txBody>
          <a:bodyPr wrap="square" rtlCol="0">
            <a:spAutoFit/>
          </a:bodyPr>
          <a:lstStyle/>
          <a:p>
            <a:r>
              <a:rPr lang="en-US" sz="2200" dirty="0"/>
              <a:t>“</a:t>
            </a:r>
            <a:r>
              <a:rPr lang="en-US" sz="2200" b="1" dirty="0"/>
              <a:t>10,000 hours </a:t>
            </a:r>
            <a:r>
              <a:rPr lang="en-US" sz="2200" dirty="0"/>
              <a:t>is the magic number of greatness.” </a:t>
            </a:r>
          </a:p>
          <a:p>
            <a:endParaRPr lang="en-US" sz="2200" dirty="0"/>
          </a:p>
          <a:p>
            <a:r>
              <a:rPr lang="en-US" sz="2200" dirty="0"/>
              <a:t>“People aren't born geniuses, they get there through effort.”</a:t>
            </a:r>
          </a:p>
          <a:p>
            <a:endParaRPr lang="en-US" sz="2200" dirty="0"/>
          </a:p>
          <a:p>
            <a:r>
              <a:rPr lang="en-US" sz="2200" dirty="0"/>
              <a:t>It’s doing it in a very specific, </a:t>
            </a:r>
            <a:r>
              <a:rPr lang="en-US" sz="2200" b="1" dirty="0"/>
              <a:t>focused way</a:t>
            </a:r>
            <a:r>
              <a:rPr lang="en-US" sz="2200" dirty="0"/>
              <a:t>. It's consciously zeroing in on what you're weak at and </a:t>
            </a:r>
            <a:r>
              <a:rPr lang="en-US" sz="2200" b="1" dirty="0"/>
              <a:t>trying to correct </a:t>
            </a:r>
            <a:r>
              <a:rPr lang="en-US" sz="2200" dirty="0"/>
              <a:t>it, </a:t>
            </a:r>
            <a:r>
              <a:rPr lang="en-US" sz="2200" b="1" dirty="0"/>
              <a:t>rather than repeating what you've mastered.</a:t>
            </a:r>
            <a:endParaRPr lang="en-US" sz="2200" dirty="0"/>
          </a:p>
          <a:p>
            <a:endParaRPr lang="en-US" sz="2200" dirty="0"/>
          </a:p>
          <a:p>
            <a:endParaRPr lang="en-US" sz="2200" dirty="0"/>
          </a:p>
          <a:p>
            <a:endParaRPr lang="en-US" sz="2200" dirty="0"/>
          </a:p>
        </p:txBody>
      </p:sp>
      <p:sp>
        <p:nvSpPr>
          <p:cNvPr id="15" name="TextBox 14"/>
          <p:cNvSpPr txBox="1"/>
          <p:nvPr/>
        </p:nvSpPr>
        <p:spPr>
          <a:xfrm>
            <a:off x="1287171" y="5417016"/>
            <a:ext cx="2892052" cy="646331"/>
          </a:xfrm>
          <a:prstGeom prst="rect">
            <a:avLst/>
          </a:prstGeom>
          <a:noFill/>
        </p:spPr>
        <p:txBody>
          <a:bodyPr wrap="square" rtlCol="0">
            <a:spAutoFit/>
          </a:bodyPr>
          <a:lstStyle/>
          <a:p>
            <a:pPr algn="ctr"/>
            <a:r>
              <a:rPr lang="en-US" dirty="0" err="1"/>
              <a:t>Paco</a:t>
            </a:r>
            <a:r>
              <a:rPr lang="en-US" dirty="0"/>
              <a:t> de </a:t>
            </a:r>
            <a:r>
              <a:rPr lang="en-US" dirty="0" err="1"/>
              <a:t>Lucía</a:t>
            </a:r>
            <a:r>
              <a:rPr lang="en-US" dirty="0"/>
              <a:t>, 1947-2014</a:t>
            </a:r>
          </a:p>
          <a:p>
            <a:endParaRPr lang="en-US" dirty="0"/>
          </a:p>
        </p:txBody>
      </p:sp>
      <p:sp>
        <p:nvSpPr>
          <p:cNvPr id="17" name="Rectangle 16"/>
          <p:cNvSpPr/>
          <p:nvPr/>
        </p:nvSpPr>
        <p:spPr>
          <a:xfrm>
            <a:off x="9446989" y="5344170"/>
            <a:ext cx="2341051" cy="646331"/>
          </a:xfrm>
          <a:prstGeom prst="rect">
            <a:avLst/>
          </a:prstGeom>
        </p:spPr>
        <p:txBody>
          <a:bodyPr wrap="square">
            <a:spAutoFit/>
          </a:bodyPr>
          <a:lstStyle/>
          <a:p>
            <a:pPr algn="ctr"/>
            <a:r>
              <a:rPr lang="en-US" dirty="0"/>
              <a:t>"Outliers" (2008),  by Malcolm Gladwell</a:t>
            </a:r>
          </a:p>
        </p:txBody>
      </p:sp>
    </p:spTree>
    <p:extLst>
      <p:ext uri="{BB962C8B-B14F-4D97-AF65-F5344CB8AC3E}">
        <p14:creationId xmlns:p14="http://schemas.microsoft.com/office/powerpoint/2010/main" val="3673331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Title Pag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Georgia">
      <a:majorFont>
        <a:latin typeface="Georgia" panose="020405020504050203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eorgia" panose="020405020504050203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ans_master-slides_sans-blue_simplified_p1" id="{3DD29A76-C55E-464E-8822-2E4E973AFA7C}" vid="{BDCE8736-7128-F547-B11E-B4F9435B61AC}"/>
    </a:ext>
  </a:extLst>
</a:theme>
</file>

<file path=ppt/theme/theme2.xml><?xml version="1.0" encoding="utf-8"?>
<a:theme xmlns:a="http://schemas.openxmlformats.org/drawingml/2006/main" name="1_Basic Layout Pages">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Georgia">
      <a:majorFont>
        <a:latin typeface="Georgia" panose="020405020504050203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eorgia" panose="020405020504050203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ans_master-slides_sans-blue_simplified_p1" id="{3DD29A76-C55E-464E-8822-2E4E973AFA7C}" vid="{2A238399-2CCD-054A-BB5C-6E712DDAAD9E}"/>
    </a:ext>
  </a:extLst>
</a:theme>
</file>

<file path=ppt/theme/theme3.xml><?xml version="1.0" encoding="utf-8"?>
<a:theme xmlns:a="http://schemas.openxmlformats.org/drawingml/2006/main" name="2_Basic Layout Pages">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Georgia">
      <a:majorFont>
        <a:latin typeface="Georgia" panose="020405020504050203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eorgia" panose="020405020504050203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ans_master-slides_sans-blue_simplified_p1" id="{3DD29A76-C55E-464E-8822-2E4E973AFA7C}" vid="{2A238399-2CCD-054A-BB5C-6E712DDAAD9E}"/>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sans_master-slides_sans-blue_simplified_p1</Template>
  <TotalTime>8111</TotalTime>
  <Words>2723</Words>
  <Application>Microsoft Office PowerPoint</Application>
  <PresentationFormat>Widescreen</PresentationFormat>
  <Paragraphs>301</Paragraphs>
  <Slides>24</Slides>
  <Notes>22</Notes>
  <HiddenSlides>0</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24</vt:i4>
      </vt:variant>
    </vt:vector>
  </HeadingPairs>
  <TitlesOfParts>
    <vt:vector size="33" baseType="lpstr">
      <vt:lpstr>Arial</vt:lpstr>
      <vt:lpstr>Calibri</vt:lpstr>
      <vt:lpstr>Courier New</vt:lpstr>
      <vt:lpstr>Georgia</vt:lpstr>
      <vt:lpstr>Gill Sans MT</vt:lpstr>
      <vt:lpstr>Times New Roman</vt:lpstr>
      <vt:lpstr>Title Page</vt:lpstr>
      <vt:lpstr>1_Basic Layout Pages</vt:lpstr>
      <vt:lpstr>2_Basic Layout Pages</vt:lpstr>
      <vt:lpstr>SEC530</vt:lpstr>
      <vt:lpstr>About Us</vt:lpstr>
      <vt:lpstr>All Round Defender</vt:lpstr>
      <vt:lpstr>Security Models, Standards, Frameworks, and Best Practices</vt:lpstr>
      <vt:lpstr>Risk-Driven and Business Outcome-Focused Architecture</vt:lpstr>
      <vt:lpstr>Practical Threat Modeling: Purple Teaming</vt:lpstr>
      <vt:lpstr>Look for Blue/Red Asymmetries</vt:lpstr>
      <vt:lpstr>MITRE ATT&amp;CK Matrix</vt:lpstr>
      <vt:lpstr>How Do We Learn? And.. Can We Learn Fast Please!!</vt:lpstr>
      <vt:lpstr>Can We Learn Faster Please?!</vt:lpstr>
      <vt:lpstr>Create A Smart Feedback Loop</vt:lpstr>
      <vt:lpstr>Deliberate Practice </vt:lpstr>
      <vt:lpstr>How Do We Get There?</vt:lpstr>
      <vt:lpstr>Threat Management Lifecycle - A Smart Feedback Loop</vt:lpstr>
      <vt:lpstr>Maturing by Rehearsing</vt:lpstr>
      <vt:lpstr>MITRE Adversary Emulation Plan Methodology</vt:lpstr>
      <vt:lpstr>More automation!! – Uber Metta</vt:lpstr>
      <vt:lpstr>More automation!! - APT Simulator, RTA, Caldera and more</vt:lpstr>
      <vt:lpstr>More automation!! – Using EMPIRE RestFul API</vt:lpstr>
      <vt:lpstr>SIGMA Rules</vt:lpstr>
      <vt:lpstr>Other Resources</vt:lpstr>
      <vt:lpstr>Demo time!</vt:lpstr>
      <vt:lpstr>Stay Tuned for Part 3!</vt:lpstr>
      <vt:lpstr>Presentation based on SEC530: Defensible Security Architecture and Engineering</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SECXXX</dc:title>
  <dc:creator>kmarshall</dc:creator>
  <cp:lastModifiedBy>Justin Henderson</cp:lastModifiedBy>
  <cp:revision>237</cp:revision>
  <cp:lastPrinted>2019-03-13T14:12:11Z</cp:lastPrinted>
  <dcterms:created xsi:type="dcterms:W3CDTF">2016-01-26T21:05:27Z</dcterms:created>
  <dcterms:modified xsi:type="dcterms:W3CDTF">2019-04-30T14:01:46Z</dcterms:modified>
</cp:coreProperties>
</file>